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5.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50" r:id="rId2"/>
  </p:sldMasterIdLst>
  <p:notesMasterIdLst>
    <p:notesMasterId r:id="rId99"/>
  </p:notesMasterIdLst>
  <p:handoutMasterIdLst>
    <p:handoutMasterId r:id="rId100"/>
  </p:handoutMasterIdLst>
  <p:sldIdLst>
    <p:sldId id="256" r:id="rId3"/>
    <p:sldId id="257" r:id="rId4"/>
    <p:sldId id="258" r:id="rId5"/>
    <p:sldId id="265" r:id="rId6"/>
    <p:sldId id="289" r:id="rId7"/>
    <p:sldId id="417" r:id="rId8"/>
    <p:sldId id="418" r:id="rId9"/>
    <p:sldId id="269" r:id="rId10"/>
    <p:sldId id="419" r:id="rId11"/>
    <p:sldId id="420" r:id="rId12"/>
    <p:sldId id="422" r:id="rId13"/>
    <p:sldId id="423" r:id="rId14"/>
    <p:sldId id="424" r:id="rId15"/>
    <p:sldId id="276" r:id="rId16"/>
    <p:sldId id="305" r:id="rId17"/>
    <p:sldId id="403" r:id="rId18"/>
    <p:sldId id="278" r:id="rId19"/>
    <p:sldId id="400" r:id="rId20"/>
    <p:sldId id="425" r:id="rId21"/>
    <p:sldId id="354" r:id="rId22"/>
    <p:sldId id="427" r:id="rId23"/>
    <p:sldId id="320" r:id="rId24"/>
    <p:sldId id="277" r:id="rId25"/>
    <p:sldId id="341" r:id="rId26"/>
    <p:sldId id="361" r:id="rId27"/>
    <p:sldId id="434" r:id="rId28"/>
    <p:sldId id="293" r:id="rId29"/>
    <p:sldId id="284" r:id="rId30"/>
    <p:sldId id="428" r:id="rId31"/>
    <p:sldId id="286" r:id="rId32"/>
    <p:sldId id="337" r:id="rId33"/>
    <p:sldId id="368" r:id="rId34"/>
    <p:sldId id="429" r:id="rId35"/>
    <p:sldId id="312" r:id="rId36"/>
    <p:sldId id="366" r:id="rId37"/>
    <p:sldId id="430" r:id="rId38"/>
    <p:sldId id="330" r:id="rId39"/>
    <p:sldId id="336" r:id="rId40"/>
    <p:sldId id="406" r:id="rId41"/>
    <p:sldId id="431" r:id="rId42"/>
    <p:sldId id="380" r:id="rId43"/>
    <p:sldId id="306" r:id="rId44"/>
    <p:sldId id="433" r:id="rId45"/>
    <p:sldId id="408" r:id="rId46"/>
    <p:sldId id="402" r:id="rId47"/>
    <p:sldId id="415" r:id="rId48"/>
    <p:sldId id="310" r:id="rId49"/>
    <p:sldId id="275" r:id="rId50"/>
    <p:sldId id="273" r:id="rId51"/>
    <p:sldId id="355" r:id="rId52"/>
    <p:sldId id="357" r:id="rId53"/>
    <p:sldId id="426" r:id="rId54"/>
    <p:sldId id="376" r:id="rId55"/>
    <p:sldId id="377" r:id="rId56"/>
    <p:sldId id="369" r:id="rId57"/>
    <p:sldId id="372" r:id="rId58"/>
    <p:sldId id="270" r:id="rId59"/>
    <p:sldId id="435" r:id="rId60"/>
    <p:sldId id="436" r:id="rId61"/>
    <p:sldId id="437" r:id="rId62"/>
    <p:sldId id="259" r:id="rId63"/>
    <p:sldId id="261" r:id="rId64"/>
    <p:sldId id="260" r:id="rId65"/>
    <p:sldId id="262" r:id="rId66"/>
    <p:sldId id="263" r:id="rId67"/>
    <p:sldId id="432" r:id="rId68"/>
    <p:sldId id="421" r:id="rId69"/>
    <p:sldId id="279" r:id="rId70"/>
    <p:sldId id="340" r:id="rId71"/>
    <p:sldId id="339" r:id="rId72"/>
    <p:sldId id="367" r:id="rId73"/>
    <p:sldId id="321" r:id="rId74"/>
    <p:sldId id="325" r:id="rId75"/>
    <p:sldId id="359" r:id="rId76"/>
    <p:sldId id="360" r:id="rId77"/>
    <p:sldId id="327" r:id="rId78"/>
    <p:sldId id="362" r:id="rId79"/>
    <p:sldId id="398" r:id="rId80"/>
    <p:sldId id="300" r:id="rId81"/>
    <p:sldId id="382" r:id="rId82"/>
    <p:sldId id="334" r:id="rId83"/>
    <p:sldId id="301" r:id="rId84"/>
    <p:sldId id="365" r:id="rId85"/>
    <p:sldId id="401" r:id="rId86"/>
    <p:sldId id="378" r:id="rId87"/>
    <p:sldId id="309" r:id="rId88"/>
    <p:sldId id="331" r:id="rId89"/>
    <p:sldId id="329" r:id="rId90"/>
    <p:sldId id="411" r:id="rId91"/>
    <p:sldId id="405" r:id="rId92"/>
    <p:sldId id="410" r:id="rId93"/>
    <p:sldId id="412" r:id="rId94"/>
    <p:sldId id="413" r:id="rId95"/>
    <p:sldId id="414" r:id="rId96"/>
    <p:sldId id="379" r:id="rId97"/>
    <p:sldId id="283" r:id="rId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417"/>
            <p14:sldId id="418"/>
            <p14:sldId id="269"/>
            <p14:sldId id="419"/>
          </p14:sldIdLst>
        </p14:section>
        <p14:section name="提案手法" id="{4EF120B7-1D7A-4F44-819D-6B1B1C0F5021}">
          <p14:sldIdLst>
            <p14:sldId id="420"/>
            <p14:sldId id="422"/>
            <p14:sldId id="423"/>
          </p14:sldIdLst>
        </p14:section>
        <p14:section name="データセット" id="{824B3EBD-D20D-47C5-8449-3858C7AE8F75}">
          <p14:sldIdLst>
            <p14:sldId id="424"/>
            <p14:sldId id="276"/>
            <p14:sldId id="305"/>
            <p14:sldId id="403"/>
            <p14:sldId id="278"/>
          </p14:sldIdLst>
        </p14:section>
        <p14:section name="要素技術" id="{06651500-9F65-4E05-9904-98DB0DD17F79}">
          <p14:sldIdLst>
            <p14:sldId id="400"/>
            <p14:sldId id="425"/>
            <p14:sldId id="354"/>
          </p14:sldIdLst>
        </p14:section>
        <p14:section name="実験設定" id="{57D13AC2-5BAF-4A05-8C94-90F750AD787E}">
          <p14:sldIdLst>
            <p14:sldId id="427"/>
            <p14:sldId id="320"/>
            <p14:sldId id="277"/>
            <p14:sldId id="341"/>
            <p14:sldId id="361"/>
            <p14:sldId id="434"/>
            <p14:sldId id="293"/>
            <p14:sldId id="284"/>
          </p14:sldIdLst>
        </p14:section>
        <p14:section name="結果・考察" id="{828C8D22-B344-4004-83A3-6AAF5B2929D4}">
          <p14:sldIdLst>
            <p14:sldId id="428"/>
            <p14:sldId id="286"/>
            <p14:sldId id="337"/>
            <p14:sldId id="368"/>
          </p14:sldIdLst>
        </p14:section>
        <p14:section name="まとめ・課題" id="{1CDB7562-F34D-405E-9325-C263D6928193}">
          <p14:sldIdLst>
            <p14:sldId id="429"/>
            <p14:sldId id="312"/>
            <p14:sldId id="366"/>
            <p14:sldId id="430"/>
            <p14:sldId id="330"/>
            <p14:sldId id="336"/>
          </p14:sldIdLst>
        </p14:section>
        <p14:section name="予備(重要そう)" id="{BBFA7761-7406-4169-9063-D47FBB3FFA2F}">
          <p14:sldIdLst>
            <p14:sldId id="406"/>
            <p14:sldId id="431"/>
            <p14:sldId id="380"/>
            <p14:sldId id="306"/>
            <p14:sldId id="433"/>
            <p14:sldId id="408"/>
            <p14:sldId id="402"/>
            <p14:sldId id="415"/>
            <p14:sldId id="310"/>
            <p14:sldId id="275"/>
            <p14:sldId id="273"/>
            <p14:sldId id="355"/>
            <p14:sldId id="357"/>
            <p14:sldId id="426"/>
            <p14:sldId id="376"/>
            <p14:sldId id="377"/>
            <p14:sldId id="369"/>
            <p14:sldId id="372"/>
            <p14:sldId id="270"/>
            <p14:sldId id="435"/>
            <p14:sldId id="436"/>
            <p14:sldId id="437"/>
            <p14:sldId id="259"/>
            <p14:sldId id="261"/>
            <p14:sldId id="260"/>
            <p14:sldId id="262"/>
            <p14:sldId id="263"/>
            <p14:sldId id="432"/>
            <p14:sldId id="421"/>
            <p14:sldId id="279"/>
            <p14:sldId id="340"/>
            <p14:sldId id="339"/>
            <p14:sldId id="367"/>
            <p14:sldId id="321"/>
            <p14:sldId id="325"/>
            <p14:sldId id="359"/>
            <p14:sldId id="360"/>
            <p14:sldId id="327"/>
            <p14:sldId id="362"/>
            <p14:sldId id="398"/>
            <p14:sldId id="300"/>
            <p14:sldId id="382"/>
            <p14:sldId id="334"/>
            <p14:sldId id="301"/>
            <p14:sldId id="365"/>
            <p14:sldId id="401"/>
            <p14:sldId id="378"/>
            <p14:sldId id="309"/>
            <p14:sldId id="331"/>
            <p14:sldId id="329"/>
            <p14:sldId id="411"/>
            <p14:sldId id="405"/>
            <p14:sldId id="410"/>
            <p14:sldId id="412"/>
            <p14:sldId id="413"/>
            <p14:sldId id="414"/>
            <p14:sldId id="379"/>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54B"/>
    <a:srgbClr val="B1DFCF"/>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78471" autoAdjust="0"/>
  </p:normalViewPr>
  <p:slideViewPr>
    <p:cSldViewPr snapToGrid="0">
      <p:cViewPr varScale="1">
        <p:scale>
          <a:sx n="89" d="100"/>
          <a:sy n="89" d="100"/>
        </p:scale>
        <p:origin x="2100" y="9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2021/2/15</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2021/2/15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次に提案手法について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13915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本研究における</a:t>
            </a:r>
            <a:endParaRPr kumimoji="1" lang="en-US" altLang="ja-JP" dirty="0"/>
          </a:p>
          <a:p>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のセリフのマルチモーダルな感情推定手法について説明します。</a:t>
            </a:r>
            <a:endPar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endParaRPr kumimoji="1"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r>
              <a:rPr kumimoji="1" lang="ja-JP" altLang="en-US" dirty="0"/>
              <a:t>図のような漫画の１コマがあって、この“キャー！“というセリフの感情を推定することを例にとります。</a:t>
            </a:r>
            <a:endParaRPr kumimoji="1" lang="en-US" altLang="ja-JP" dirty="0"/>
          </a:p>
          <a:p>
            <a:r>
              <a:rPr kumimoji="1" lang="ja-JP" altLang="en-US" dirty="0"/>
              <a:t>自然言語処理のみを用いた推定を行う場合は、セリフを </a:t>
            </a:r>
            <a:r>
              <a:rPr kumimoji="1" lang="en-US" altLang="ja-JP" dirty="0"/>
              <a:t>Text Embedding</a:t>
            </a:r>
            <a:r>
              <a:rPr kumimoji="1" lang="ja-JP" altLang="en-US" dirty="0"/>
              <a:t>層に入力し、</a:t>
            </a:r>
            <a:endParaRPr kumimoji="1" lang="en-US" altLang="ja-JP" dirty="0"/>
          </a:p>
          <a:p>
            <a:r>
              <a:rPr kumimoji="1" lang="ja-JP" altLang="en-US" dirty="0"/>
              <a:t>得たセリフの分散表現、セリフベクトルを識別器に入力することで対応する感情ラベルを出力します。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58457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画像情報を加えたマルチモーダルな推定を行う場合は、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このセリフが含まれているコマ全体の画像を</a:t>
            </a:r>
            <a:r>
              <a:rPr kumimoji="1" lang="en-US" altLang="ja-JP" dirty="0"/>
              <a:t>Image</a:t>
            </a:r>
            <a:r>
              <a:rPr kumimoji="1" lang="ja-JP" altLang="en-US" dirty="0"/>
              <a:t> </a:t>
            </a:r>
            <a:r>
              <a:rPr kumimoji="1" lang="en-US" altLang="ja-JP" dirty="0"/>
              <a:t>Embedding</a:t>
            </a:r>
            <a:r>
              <a:rPr kumimoji="1" lang="ja-JP" altLang="en-US" dirty="0"/>
              <a:t>層に入力して得られたコマベクトルを</a:t>
            </a:r>
            <a:endParaRPr kumimoji="1" lang="en-US" altLang="ja-JP" dirty="0"/>
          </a:p>
          <a:p>
            <a:r>
              <a:rPr kumimoji="1" lang="ja-JP" altLang="en-US" dirty="0"/>
              <a:t>セリフベクトルと結合させたものを識別器への入力とします。</a:t>
            </a:r>
            <a:endParaRPr kumimoji="1" lang="en-US" altLang="ja-JP" dirty="0"/>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endParaRPr kumimoji="1" lang="en-US" altLang="ja-JP" dirty="0"/>
          </a:p>
          <a:p>
            <a:r>
              <a:rPr kumimoji="1" lang="en-US" altLang="ja-JP" dirty="0"/>
              <a:t>[</a:t>
            </a:r>
            <a:r>
              <a:rPr kumimoji="1" lang="ja-JP" altLang="en-US" dirty="0"/>
              <a:t>目安 </a:t>
            </a:r>
            <a:r>
              <a:rPr kumimoji="1" lang="en-US" altLang="ja-JP" dirty="0"/>
              <a:t>2:00]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35464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次に本研究で用いる</a:t>
            </a:r>
            <a:r>
              <a:rPr lang="ja-JP" altLang="en-US" sz="1200" dirty="0">
                <a:solidFill>
                  <a:schemeClr val="tx1">
                    <a:lumMod val="95000"/>
                  </a:schemeClr>
                </a:solidFill>
              </a:rPr>
              <a:t>データセット及び要素技術</a:t>
            </a:r>
            <a:r>
              <a:rPr kumimoji="1" lang="ja-JP" altLang="en-US" sz="1200" dirty="0">
                <a:solidFill>
                  <a:schemeClr val="tx1">
                    <a:lumMod val="95000"/>
                  </a:schemeClr>
                </a:solidFill>
              </a:rPr>
              <a:t>について説明します</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496830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本研究で用いるデータセットは、</a:t>
            </a:r>
            <a:endParaRPr kumimoji="1" lang="en-US" altLang="ja-JP" dirty="0"/>
          </a:p>
          <a:p>
            <a:r>
              <a:rPr kumimoji="1" lang="ja-JP" altLang="en-US" dirty="0"/>
              <a:t>上野らによって作られた</a:t>
            </a:r>
            <a:endParaRPr kumimoji="1" lang="en-US" altLang="ja-JP" dirty="0"/>
          </a:p>
          <a:p>
            <a:r>
              <a:rPr kumimoji="1" lang="ja-JP" altLang="en-US" dirty="0"/>
              <a:t>「</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そして作者によるセリフの感情アノテーションがされていることが大きな特徴で</a:t>
            </a:r>
            <a:r>
              <a:rPr kumimoji="1" lang="en-US" altLang="ja-JP" dirty="0"/>
              <a:t>,</a:t>
            </a:r>
          </a:p>
          <a:p>
            <a:r>
              <a:rPr kumimoji="1" lang="ja-JP" altLang="en-US" dirty="0"/>
              <a:t>同一プロットであっても作者の感性によって感情ラベルのつけ方が異なっています。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pPr marL="0" indent="0">
              <a:buNone/>
            </a:pPr>
            <a:endParaRPr kumimoji="1" lang="en-US" altLang="ja-JP" dirty="0"/>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のデータは除いたデータのみを扱います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 </a:t>
            </a:r>
            <a:r>
              <a:rPr kumimoji="1" lang="en-US" altLang="ja-JP" dirty="0"/>
              <a:t>Text Embedding </a:t>
            </a:r>
            <a:r>
              <a:rPr kumimoji="1" lang="ja-JP" altLang="en-US" dirty="0"/>
              <a:t>手法には </a:t>
            </a:r>
            <a:r>
              <a:rPr kumimoji="1" lang="en-US" altLang="ja-JP" dirty="0"/>
              <a:t>BERT </a:t>
            </a:r>
            <a:r>
              <a:rPr kumimoji="1" lang="ja-JP" altLang="en-US" dirty="0"/>
              <a:t>を用いました。</a:t>
            </a:r>
            <a:endParaRPr kumimoji="1" lang="en-US" altLang="ja-JP" dirty="0"/>
          </a:p>
          <a:p>
            <a:r>
              <a:rPr kumimoji="1" lang="en-US" altLang="ja-JP" dirty="0"/>
              <a:t>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r>
              <a:rPr kumimoji="1" lang="ja-JP" altLang="en-US" sz="1200" dirty="0"/>
              <a:t>す</a:t>
            </a:r>
            <a:endParaRPr kumimoji="1" lang="en-US" altLang="ja-JP" sz="1200" dirty="0"/>
          </a:p>
          <a:p>
            <a:endParaRPr kumimoji="1" lang="en-US" altLang="ja-JP" sz="1200" dirty="0"/>
          </a:p>
          <a:p>
            <a:r>
              <a:rPr lang="ja-JP" altLang="en-US" sz="1200" dirty="0"/>
              <a:t>事前学習済みモデルを他のタスクに転移させることが容易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本研究では</a:t>
            </a:r>
            <a:endParaRPr kumimoji="1" lang="en-US" altLang="ja-JP" sz="1200" dirty="0"/>
          </a:p>
          <a:p>
            <a:r>
              <a:rPr lang="ja-JP" altLang="en-US" sz="1200" dirty="0"/>
              <a:t>京都大学が公開している</a:t>
            </a:r>
            <a:endParaRPr lang="en-US" altLang="ja-JP" sz="1200" dirty="0"/>
          </a:p>
          <a:p>
            <a:r>
              <a:rPr lang="ja-JP" altLang="en-US" sz="1200" dirty="0"/>
              <a:t>日本語 </a:t>
            </a:r>
            <a:r>
              <a:rPr lang="en-US" altLang="ja-JP" sz="1200" dirty="0"/>
              <a:t>Wikipedia </a:t>
            </a:r>
            <a:r>
              <a:rPr lang="ja-JP" altLang="en-US" sz="1200" dirty="0"/>
              <a:t>コーパスを用いたモデル</a:t>
            </a:r>
            <a:r>
              <a:rPr lang="en-US" altLang="ja-JP" sz="1200" dirty="0"/>
              <a:t>, </a:t>
            </a:r>
            <a:r>
              <a:rPr lang="ja-JP" altLang="en-US" sz="1200" dirty="0"/>
              <a:t>京大 </a:t>
            </a:r>
            <a:r>
              <a:rPr lang="en-US" altLang="ja-JP" sz="1200" dirty="0"/>
              <a:t>BERT</a:t>
            </a:r>
            <a:r>
              <a:rPr lang="ja-JP" altLang="en-US" sz="1200" dirty="0"/>
              <a:t>と</a:t>
            </a:r>
            <a:endParaRPr lang="en-US" altLang="ja-JP" sz="1200" dirty="0"/>
          </a:p>
          <a:p>
            <a:endParaRPr lang="en-US" altLang="ja-JP" sz="1200" dirty="0"/>
          </a:p>
          <a:p>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 </a:t>
            </a:r>
            <a:r>
              <a:rPr kumimoji="1" lang="ja-JP" altLang="en-US" sz="1200" dirty="0"/>
              <a:t>コーパスを用いたモデル</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hottoSNS</a:t>
            </a:r>
            <a:r>
              <a:rPr kumimoji="1" lang="en-US" altLang="ja-JP" sz="1200" dirty="0"/>
              <a:t>-BERT </a:t>
            </a:r>
            <a:r>
              <a:rPr kumimoji="1" lang="ja-JP" altLang="en-US" sz="1200" dirty="0"/>
              <a:t>を事前学習済みモデルとして用いました。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3150436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Image Embedding </a:t>
            </a:r>
            <a:r>
              <a:rPr kumimoji="1" lang="ja-JP" altLang="en-US" dirty="0"/>
              <a:t>手法には </a:t>
            </a:r>
            <a:r>
              <a:rPr kumimoji="1" lang="en-US" altLang="ja-JP" dirty="0"/>
              <a:t>illustration2vec </a:t>
            </a:r>
            <a:r>
              <a:rPr kumimoji="1" lang="ja-JP" altLang="en-US" dirty="0"/>
              <a:t>を用いました。</a:t>
            </a:r>
            <a:endParaRPr kumimoji="1" lang="en-US" altLang="ja-JP" dirty="0"/>
          </a:p>
          <a:p>
            <a:endParaRPr kumimoji="1" lang="en-US" altLang="ja-JP" dirty="0"/>
          </a:p>
          <a:p>
            <a:r>
              <a:rPr kumimoji="1" lang="ja-JP" altLang="en-US" dirty="0"/>
              <a:t>これは</a:t>
            </a:r>
            <a:r>
              <a:rPr kumimoji="1" lang="en-US" altLang="ja-JP" dirty="0"/>
              <a:t>, Saito </a:t>
            </a:r>
            <a:r>
              <a:rPr kumimoji="1" lang="ja-JP" altLang="en-US" dirty="0"/>
              <a:t>らが提案した画像のベクトル化手法で</a:t>
            </a:r>
            <a:endParaRPr kumimoji="1" lang="en-US" altLang="ja-JP" dirty="0"/>
          </a:p>
          <a:p>
            <a:r>
              <a:rPr kumimoji="1" lang="ja-JP" altLang="en-US" dirty="0"/>
              <a:t>イラストのより合理的なベクトル化が期待できる手法です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本研究では筆者らによって公開されている</a:t>
            </a:r>
            <a:br>
              <a:rPr kumimoji="1" lang="en-US" altLang="ja-JP" sz="1200" dirty="0"/>
            </a:br>
            <a:r>
              <a:rPr kumimoji="1" lang="ja-JP" altLang="en-US" sz="1200" dirty="0"/>
              <a:t>約 </a:t>
            </a:r>
            <a:r>
              <a:rPr kumimoji="1" lang="en-US" altLang="ja-JP" sz="1200" dirty="0"/>
              <a:t>100 </a:t>
            </a:r>
            <a:r>
              <a:rPr kumimoji="1" lang="ja-JP" altLang="en-US" sz="1200" dirty="0"/>
              <a:t>万枚のイラストを用いた事前学習済みモデルを使用しました</a:t>
            </a:r>
            <a:r>
              <a:rPr kumimoji="1" lang="en-US" altLang="ja-JP" dirty="0"/>
              <a:t> </a:t>
            </a:r>
          </a:p>
          <a:p>
            <a:endParaRPr kumimoji="1" lang="en-US" altLang="ja-JP" dirty="0"/>
          </a:p>
          <a:p>
            <a:r>
              <a:rPr kumimoji="1" lang="en-US" altLang="ja-JP" dirty="0"/>
              <a:t>[3.</a:t>
            </a:r>
            <a:r>
              <a:rPr kumimoji="1" lang="ja-JP" altLang="en-US" dirty="0"/>
              <a:t>目安 </a:t>
            </a:r>
            <a:r>
              <a:rPr kumimoji="1" lang="en-US" altLang="ja-JP" dirty="0"/>
              <a:t>4:30]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388476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文のみを入力とする感情推定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dirty="0">
                <a:solidFill>
                  <a:schemeClr val="tx1">
                    <a:lumMod val="95000"/>
                  </a:schemeClr>
                </a:solidFill>
              </a:rPr>
              <a:t>実験</a:t>
            </a:r>
            <a:r>
              <a:rPr lang="en-US" altLang="ja-JP" sz="1200" dirty="0">
                <a:solidFill>
                  <a:schemeClr val="tx1">
                    <a:lumMod val="95000"/>
                  </a:schemeClr>
                </a:solidFill>
              </a:rPr>
              <a:t>2</a:t>
            </a:r>
            <a:r>
              <a:rPr lang="ja-JP" altLang="en-US" sz="1200" dirty="0">
                <a:solidFill>
                  <a:schemeClr val="tx1">
                    <a:lumMod val="95000"/>
                  </a:schemeClr>
                </a:solidFill>
              </a:rPr>
              <a:t>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まずセリフ</a:t>
            </a:r>
            <a:r>
              <a:rPr kumimoji="1" lang="en-US" altLang="ja-JP" b="0" dirty="0">
                <a:highlight>
                  <a:srgbClr val="ED7D31"/>
                </a:highlight>
              </a:rPr>
              <a:t>1</a:t>
            </a:r>
            <a:r>
              <a:rPr kumimoji="1" lang="ja-JP" altLang="en-US" b="0" dirty="0">
                <a:highlight>
                  <a:srgbClr val="ED7D31"/>
                </a:highlight>
              </a:rPr>
              <a:t>文を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識別器としては３層の</a:t>
            </a:r>
            <a:r>
              <a:rPr kumimoji="1" lang="en-US" altLang="ja-JP" b="0" dirty="0">
                <a:highlight>
                  <a:srgbClr val="ED7D31"/>
                </a:highlight>
              </a:rPr>
              <a:t>MLP</a:t>
            </a:r>
            <a:r>
              <a:rPr kumimoji="1" lang="ja-JP" altLang="en-US" b="0" dirty="0">
                <a:highlight>
                  <a:srgbClr val="ED7D31"/>
                </a:highlight>
              </a:rPr>
              <a:t>を用いま</a:t>
            </a:r>
            <a:endParaRPr kumimoji="1" lang="en-US" altLang="ja-JP" b="0" dirty="0">
              <a:highlight>
                <a:srgbClr val="ED7D31"/>
              </a:highlight>
            </a:endParaRPr>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12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r>
              <a:rPr kumimoji="1" lang="ja-JP" altLang="en-US" b="0" dirty="0">
                <a:highlight>
                  <a:srgbClr val="ED7D31"/>
                </a:highlight>
              </a:rPr>
              <a:t>した</a:t>
            </a:r>
            <a:r>
              <a:rPr kumimoji="1" lang="en-US" altLang="ja-JP" b="0" dirty="0">
                <a:highlight>
                  <a:srgbClr val="ED7D31"/>
                </a:highlight>
              </a:rPr>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実験</a:t>
            </a:r>
            <a:r>
              <a:rPr lang="en-US" altLang="ja-JP" sz="1800" b="0" i="0" u="none" strike="noStrike" baseline="0" dirty="0">
                <a:latin typeface="CMR9"/>
              </a:rPr>
              <a:t>2 </a:t>
            </a:r>
            <a:r>
              <a:rPr lang="ja-JP" altLang="en-US" sz="1800" b="0" i="0" u="none" strike="noStrike" baseline="0" dirty="0">
                <a:latin typeface="HaranoAjiMincho-Regular-Identity-H"/>
              </a:rPr>
              <a:t>では提案手法に則って</a:t>
            </a:r>
            <a:r>
              <a:rPr lang="en-US" altLang="ja-JP" sz="1800" b="0" i="0" u="none" strike="noStrike" baseline="0" dirty="0">
                <a:latin typeface="CMR9"/>
              </a:rPr>
              <a:t>, </a:t>
            </a:r>
            <a:r>
              <a:rPr lang="ja-JP" altLang="en-US" sz="1800" b="0" i="0" u="none" strike="noStrike" baseline="0" dirty="0">
                <a:latin typeface="HaranoAjiMincho-Regular-Identity-H"/>
              </a:rPr>
              <a:t>マルチモーダルな感情推定の検討をしました。</a:t>
            </a:r>
            <a:endParaRPr lang="en-US" altLang="ja-JP" sz="1800" b="0" i="0" u="none" strike="noStrike" baseline="0" dirty="0">
              <a:latin typeface="HaranoAjiMincho-Regular-Identity-H"/>
            </a:endParaRPr>
          </a:p>
          <a:p>
            <a:pPr algn="l"/>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illustration2vec</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セリフベクトルと結合したものを識別器への入力とします</a:t>
            </a:r>
            <a:endParaRPr kumimoji="1" lang="en-US" altLang="ja-JP" dirty="0"/>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8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endParaRPr lang="en-US" altLang="ja-JP" sz="800" dirty="0">
              <a:solidFill>
                <a:schemeClr val="tx1">
                  <a:lumMod val="95000"/>
                </a:schemeClr>
              </a:solidFill>
            </a:endParaRPr>
          </a:p>
          <a:p>
            <a:r>
              <a:rPr lang="ja-JP" altLang="en-US" sz="1200" dirty="0">
                <a:solidFill>
                  <a:schemeClr val="tx1">
                    <a:lumMod val="95000"/>
                  </a:schemeClr>
                </a:solidFill>
              </a:rPr>
              <a:t>・コマベクトルは固定</a:t>
            </a:r>
            <a:endParaRPr lang="en-US" altLang="ja-JP" sz="1200"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r>
              <a:rPr kumimoji="1" lang="en-US" altLang="ja-JP" dirty="0"/>
              <a:t>[4.</a:t>
            </a:r>
            <a:r>
              <a:rPr kumimoji="1" lang="ja-JP" altLang="en-US" dirty="0"/>
              <a:t>目安 </a:t>
            </a:r>
            <a:r>
              <a:rPr kumimoji="1" lang="en-US" altLang="ja-JP" dirty="0"/>
              <a:t>6:00]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2140993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学習率は</a:t>
            </a:r>
            <a:r>
              <a:rPr kumimoji="1" lang="en-US" altLang="ja-JP" dirty="0" err="1"/>
              <a:t>optuna</a:t>
            </a:r>
            <a:r>
              <a:rPr kumimoji="1" lang="ja-JP" altLang="en-US" dirty="0"/>
              <a:t>を用いて調整しました</a:t>
            </a:r>
            <a:r>
              <a:rPr kumimoji="1" lang="en-US" altLang="ja-JP" dirty="0"/>
              <a:t>.</a:t>
            </a:r>
          </a:p>
          <a:p>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目安 </a:t>
            </a:r>
            <a:r>
              <a:rPr kumimoji="1" lang="en-US" altLang="ja-JP" dirty="0"/>
              <a:t>6:00].</a:t>
            </a:r>
          </a:p>
          <a:p>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タッチの評価用データに対する総合的な結果のみを示します。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12832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ベースラインとして</a:t>
            </a:r>
            <a:r>
              <a:rPr kumimoji="1" lang="ja-JP" altLang="en-US" sz="1200" dirty="0"/>
              <a:t>正例が負例に対してデータ数が</a:t>
            </a:r>
            <a:endParaRPr kumimoji="1" lang="en-US" altLang="ja-JP" sz="1200" dirty="0"/>
          </a:p>
          <a:p>
            <a:r>
              <a:rPr kumimoji="1" lang="ja-JP" altLang="en-US" sz="1200" dirty="0"/>
              <a:t>非常に少ない不均衡データであることから、</a:t>
            </a:r>
            <a:r>
              <a:rPr kumimoji="1" lang="ja-JP" altLang="en-US" dirty="0"/>
              <a:t>すべての予測値が負例の場合を設定しました</a:t>
            </a:r>
            <a:r>
              <a:rPr kumimoji="1" lang="en-US" altLang="ja-JP" dirty="0"/>
              <a:t>.</a:t>
            </a:r>
          </a:p>
          <a:p>
            <a:endParaRPr kumimoji="1" lang="en-US" altLang="ja-JP" dirty="0"/>
          </a:p>
          <a:p>
            <a:pPr algn="l"/>
            <a:r>
              <a:rPr kumimoji="1" lang="ja-JP" altLang="en-US" dirty="0"/>
              <a:t>表より、</a:t>
            </a:r>
            <a:r>
              <a:rPr lang="ja-JP" altLang="en-US" sz="1800" b="0" i="0" u="none" strike="noStrike" baseline="0" dirty="0">
                <a:latin typeface="HaranoAjiMincho-Regular-Identity-H"/>
              </a:rPr>
              <a:t>どちらの</a:t>
            </a:r>
            <a:r>
              <a:rPr lang="en-US" altLang="ja-JP" sz="1800" b="0" i="0" u="none" strike="noStrike" baseline="0" dirty="0">
                <a:latin typeface="CMR9"/>
              </a:rPr>
              <a:t>BERT </a:t>
            </a:r>
            <a:r>
              <a:rPr lang="ja-JP" altLang="en-US" sz="1800" b="0" i="0" u="none" strike="noStrike" baseline="0" dirty="0">
                <a:latin typeface="HaranoAjiMincho-Regular-Identity-H"/>
              </a:rPr>
              <a:t>モデルを用いても</a:t>
            </a:r>
          </a:p>
          <a:p>
            <a:pPr algn="l"/>
            <a:r>
              <a:rPr lang="en-US" altLang="ja-JP" sz="1800" b="0" i="0" u="none" strike="noStrike" baseline="0" dirty="0">
                <a:latin typeface="CMR9"/>
              </a:rPr>
              <a:t>Acc </a:t>
            </a:r>
            <a:r>
              <a:rPr lang="ja-JP" altLang="en-US" sz="1800" b="0" i="0" u="none" strike="noStrike" baseline="0" dirty="0">
                <a:latin typeface="HaranoAjiMincho-Regular-Identity-H"/>
              </a:rPr>
              <a:t>はベースラインを超え</a:t>
            </a:r>
            <a:r>
              <a:rPr lang="en-US" altLang="ja-JP" sz="1800" b="0" i="0" u="none" strike="noStrike" baseline="0" dirty="0">
                <a:latin typeface="CMR9"/>
              </a:rPr>
              <a:t>, </a:t>
            </a:r>
            <a:r>
              <a:rPr lang="ja-JP" altLang="en-US" sz="1800" b="0" i="0" u="none" strike="noStrike" baseline="0" dirty="0">
                <a:latin typeface="HaranoAjiMincho-Regular-Identity-H"/>
              </a:rPr>
              <a:t>評価指標は</a:t>
            </a:r>
            <a:r>
              <a:rPr lang="en-US" altLang="ja-JP" sz="1800" b="0" i="0" u="none" strike="noStrike" baseline="0" dirty="0" err="1">
                <a:latin typeface="CMR9"/>
              </a:rPr>
              <a:t>hottoSNS</a:t>
            </a:r>
            <a:r>
              <a:rPr lang="en-US" altLang="ja-JP" sz="1800" b="0" i="0" u="none" strike="noStrike" baseline="0" dirty="0">
                <a:latin typeface="CMR9"/>
              </a:rPr>
              <a:t>-BERT </a:t>
            </a:r>
            <a:r>
              <a:rPr lang="ja-JP" altLang="en-US" sz="1800" b="0" i="0" u="none" strike="noStrike" baseline="0" dirty="0">
                <a:latin typeface="HaranoAjiMincho-Regular-Identity-H"/>
              </a:rPr>
              <a:t>の方が上回りました。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次に実験２の結果です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どちらの</a:t>
            </a:r>
            <a:r>
              <a:rPr lang="en-US" altLang="ja-JP" sz="1200" b="0" i="0" u="none" strike="noStrike" baseline="0" dirty="0">
                <a:latin typeface="CMR9"/>
              </a:rPr>
              <a:t>BERT </a:t>
            </a:r>
            <a:r>
              <a:rPr lang="ja-JP" altLang="en-US" sz="1200" b="0" i="0" u="none" strike="noStrike" baseline="0" dirty="0">
                <a:latin typeface="HaranoAjiMincho-Regular-Identity-H"/>
              </a:rPr>
              <a:t>モデルを用いても正例の識別率が上がっており、</a:t>
            </a:r>
            <a:endParaRPr lang="en-US" altLang="ja-JP" sz="1200" b="0" i="0" u="none" strike="noStrike" baseline="0" dirty="0">
              <a:latin typeface="HaranoAjiMincho-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実験２における</a:t>
            </a:r>
            <a:r>
              <a:rPr lang="en-US" altLang="ja-JP" sz="1200" b="0" i="0" u="none" strike="noStrike" baseline="0" dirty="0" err="1">
                <a:latin typeface="HaranoAjiMincho-Regular-Identity-H"/>
              </a:rPr>
              <a:t>hottoSNS</a:t>
            </a:r>
            <a:r>
              <a:rPr lang="en-US" altLang="ja-JP" sz="1200" b="0" i="0" u="none" strike="noStrike" baseline="0" dirty="0">
                <a:latin typeface="HaranoAjiMincho-Regular-Identity-H"/>
              </a:rPr>
              <a:t>-BERT </a:t>
            </a:r>
            <a:r>
              <a:rPr lang="ja-JP" altLang="en-US" sz="1200" b="0" i="0" u="none" strike="noStrike" baseline="0" dirty="0">
                <a:latin typeface="HaranoAjiMincho-Regular-Identity-H"/>
              </a:rPr>
              <a:t>の評価指標はそれぞれ最も高い値を示しました</a:t>
            </a:r>
            <a:r>
              <a:rPr lang="en-US" altLang="ja-JP" sz="1200" b="0" i="0" u="none" strike="noStrike" baseline="0" dirty="0">
                <a:latin typeface="HaranoAjiMincho-Regular-Identity-H"/>
              </a:rPr>
              <a:t>.</a:t>
            </a:r>
            <a:endParaRPr lang="ja-JP" altLang="en-US" sz="1200" b="0" i="0" u="none" strike="noStrike" baseline="0" dirty="0">
              <a:latin typeface="HaranoAjiMincho-Regular-Identity-H"/>
            </a:endParaRPr>
          </a:p>
          <a:p>
            <a:endParaRPr kumimoji="1" lang="en-US" altLang="ja-JP" dirty="0"/>
          </a:p>
          <a:p>
            <a:r>
              <a:rPr kumimoji="1" lang="ja-JP" altLang="en-US" dirty="0"/>
              <a:t>また、多くのタッチにおいて実験１ではほとんど識別できていなかった正例データが識別できていました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その例が</a:t>
            </a:r>
            <a:r>
              <a:rPr kumimoji="1" lang="en-US" altLang="ja-JP" dirty="0"/>
              <a:t>, </a:t>
            </a:r>
            <a:r>
              <a:rPr kumimoji="1" lang="ja-JP" altLang="en-US" dirty="0"/>
              <a:t>これらの図の中でオレンジの枠に囲われたセリフです。</a:t>
            </a:r>
            <a:endParaRPr kumimoji="1" lang="en-US" altLang="ja-JP" dirty="0"/>
          </a:p>
          <a:p>
            <a:r>
              <a:rPr kumimoji="1" lang="ja-JP" altLang="en-US" dirty="0"/>
              <a:t>おそらく我々から見ても</a:t>
            </a:r>
            <a:endParaRPr kumimoji="1" lang="en-US" altLang="ja-JP" dirty="0"/>
          </a:p>
          <a:p>
            <a:r>
              <a:rPr kumimoji="1" lang="ja-JP" altLang="en-US" dirty="0"/>
              <a:t>文字だけではなく絵を加味することで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[5.</a:t>
            </a:r>
            <a:r>
              <a:rPr kumimoji="1" lang="ja-JP" altLang="en-US" sz="1200" b="0" i="0" u="none" strike="noStrike" kern="1200" baseline="0" dirty="0">
                <a:solidFill>
                  <a:schemeClr val="tx1"/>
                </a:solidFill>
                <a:latin typeface="+mn-lt"/>
                <a:ea typeface="+mn-ea"/>
                <a:cs typeface="+mn-cs"/>
              </a:rPr>
              <a:t>目安 </a:t>
            </a:r>
            <a:r>
              <a:rPr kumimoji="1" lang="en-US" altLang="ja-JP" sz="1200" b="0" i="0" u="none" strike="noStrike" kern="1200" baseline="0" dirty="0">
                <a:solidFill>
                  <a:schemeClr val="tx1"/>
                </a:solidFill>
                <a:latin typeface="+mn-lt"/>
                <a:ea typeface="+mn-ea"/>
                <a:cs typeface="+mn-cs"/>
              </a:rPr>
              <a:t>7:00]</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まとめと今後の課題です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877057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その結果、口語的なコーパスからなる </a:t>
            </a:r>
            <a:endParaRPr lang="en-US" altLang="ja-JP" sz="1200" cap="none" dirty="0">
              <a:solidFill>
                <a:schemeClr val="tx1">
                  <a:lumMod val="95000"/>
                </a:schemeClr>
              </a:solidFill>
            </a:endParaRPr>
          </a:p>
          <a:p>
            <a:pPr marL="0" indent="0">
              <a:buNone/>
            </a:pPr>
            <a:r>
              <a:rPr lang="en-US" altLang="ja-JP" sz="1200" cap="none" dirty="0" err="1">
                <a:solidFill>
                  <a:schemeClr val="tx1">
                    <a:lumMod val="95000"/>
                  </a:schemeClr>
                </a:solidFill>
              </a:rPr>
              <a:t>hottoSNS</a:t>
            </a:r>
            <a:r>
              <a:rPr lang="en-US" altLang="ja-JP" sz="1200" cap="none" dirty="0">
                <a:solidFill>
                  <a:schemeClr val="tx1">
                    <a:lumMod val="95000"/>
                  </a:schemeClr>
                </a:solidFill>
              </a:rPr>
              <a:t>-BERT </a:t>
            </a:r>
            <a:r>
              <a:rPr lang="ja-JP" altLang="en-US" sz="1200" cap="none" dirty="0">
                <a:solidFill>
                  <a:schemeClr val="tx1">
                    <a:lumMod val="95000"/>
                  </a:schemeClr>
                </a:solidFill>
              </a:rPr>
              <a:t>の方が漫画のセリフのより</a:t>
            </a:r>
            <a:r>
              <a:rPr lang="ja-JP" altLang="en-US" sz="1200" b="0" i="0" u="none" strike="noStrike" baseline="0" dirty="0">
                <a:latin typeface="HaranoAjiMincho-Regular-Identity-H"/>
              </a:rPr>
              <a:t>合理的な分散表現が得られました。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a:t>
            </a:r>
            <a:r>
              <a:rPr lang="ja-JP" altLang="en-US" sz="1200" cap="none" dirty="0">
                <a:solidFill>
                  <a:schemeClr val="tx1">
                    <a:lumMod val="95000"/>
                  </a:schemeClr>
                </a:solidFill>
              </a:rPr>
              <a:t>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マルチモーダルな感情推定を行った結果、</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実験的にその有効性を確認できた一方で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pPr algn="l"/>
            <a:r>
              <a:rPr kumimoji="1" lang="ja-JP" altLang="en-US" dirty="0"/>
              <a:t>まず</a:t>
            </a:r>
            <a:r>
              <a:rPr kumimoji="1" lang="en-US" altLang="ja-JP" dirty="0"/>
              <a:t>,</a:t>
            </a:r>
            <a:r>
              <a:rPr lang="ja-JP" altLang="en-US" sz="1800" b="0" i="0" u="none" strike="noStrike" baseline="0" dirty="0">
                <a:latin typeface="HaranoAjiMincho-Regular-Identity-H"/>
              </a:rPr>
              <a:t>セリフベクトルとコマベクトルの結合方法の最適化が挙げられます。</a:t>
            </a:r>
            <a:endParaRPr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本研究では単純に結合しただけですが、それが最も良いという確証はありません。</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そこで</a:t>
            </a:r>
            <a:r>
              <a:rPr kumimoji="1" lang="en-US" altLang="ja-JP" sz="1800" b="0" i="0" u="none" strike="noStrike" baseline="0" dirty="0">
                <a:latin typeface="HaranoAjiMincho-Regular-Identity-H"/>
              </a:rPr>
              <a:t>Neural Architecture </a:t>
            </a:r>
            <a:r>
              <a:rPr kumimoji="1" lang="en-US" altLang="ja-JP" sz="1800" b="0" i="0" u="none" strike="noStrike" baseline="0" dirty="0" err="1">
                <a:latin typeface="HaranoAjiMincho-Regular-Identity-H"/>
              </a:rPr>
              <a:t>Seach</a:t>
            </a:r>
            <a:r>
              <a:rPr kumimoji="1" lang="en-US" altLang="ja-JP" sz="1800" b="0" i="0" u="none" strike="noStrike" baseline="0" dirty="0">
                <a:latin typeface="HaranoAjiMincho-Regular-Identity-H"/>
              </a:rPr>
              <a:t> </a:t>
            </a:r>
            <a:r>
              <a:rPr kumimoji="1" lang="ja-JP" altLang="en-US" sz="1800" b="0" i="0" u="none" strike="noStrike" baseline="0" dirty="0">
                <a:latin typeface="HaranoAjiMincho-Regular-Identity-H"/>
              </a:rPr>
              <a:t>といったネットワークのアーキテクチャを学習するメタ学習手法を用いることで</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最適なマルチモーダル特徴量の結合構造の最適化をはかります。</a:t>
            </a:r>
            <a:endParaRPr kumimoji="1" lang="en-US" altLang="ja-JP" sz="1800" b="0" i="0" u="none" strike="noStrike" baseline="0" dirty="0">
              <a:latin typeface="HaranoAjiMincho-Regular-Identity-H"/>
            </a:endParaRPr>
          </a:p>
          <a:p>
            <a:pPr algn="l"/>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solidFill>
                  <a:schemeClr val="tx1">
                    <a:lumMod val="95000"/>
                  </a:schemeClr>
                </a:solidFill>
              </a:rPr>
              <a:t>また</a:t>
            </a:r>
            <a:r>
              <a:rPr lang="ja-JP" altLang="en-US" sz="1200" dirty="0">
                <a:solidFill>
                  <a:schemeClr val="tx1">
                    <a:lumMod val="95000"/>
                  </a:schemeClr>
                </a:solidFill>
              </a:rPr>
              <a:t>データセットの問題として</a:t>
            </a:r>
            <a:r>
              <a:rPr kumimoji="1" lang="ja-JP" altLang="en-US" dirty="0"/>
              <a:t>データの少なさと、アノテーション不備があり、</a:t>
            </a:r>
            <a:endParaRPr kumimoji="1" lang="en-US" altLang="ja-JP" dirty="0"/>
          </a:p>
          <a:p>
            <a:r>
              <a:rPr kumimoji="1" lang="ja-JP" altLang="en-US" dirty="0"/>
              <a:t>この解決策としては</a:t>
            </a:r>
            <a:endParaRPr kumimoji="1" lang="en-US" altLang="ja-JP"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4238712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目安 </a:t>
            </a:r>
            <a:r>
              <a:rPr kumimoji="1" lang="en-US" altLang="ja-JP" dirty="0"/>
              <a:t>8:00]</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3770520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3706204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11868328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漫画を対象とした研究に着目しました．</a:t>
            </a:r>
            <a:endParaRPr lang="en-US" altLang="ja-JP" sz="1200"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作者によるセリフの感情アノテーションはありません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67</a:t>
            </a:fld>
            <a:endParaRPr kumimoji="1" lang="ja-JP" altLang="en-US"/>
          </a:p>
        </p:txBody>
      </p:sp>
    </p:spTree>
    <p:extLst>
      <p:ext uri="{BB962C8B-B14F-4D97-AF65-F5344CB8AC3E}">
        <p14:creationId xmlns:p14="http://schemas.microsoft.com/office/powerpoint/2010/main" val="1559002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68</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71</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74</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75</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76</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77</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漫画は</a:t>
            </a:r>
            <a:r>
              <a:rPr lang="en-US" altLang="ja-JP" sz="1800" b="0" i="0" u="none" strike="noStrike" baseline="0" dirty="0">
                <a:latin typeface="CMR9"/>
              </a:rPr>
              <a:t>, </a:t>
            </a:r>
          </a:p>
          <a:p>
            <a:r>
              <a:rPr kumimoji="1" lang="ja-JP" altLang="en-US" sz="1800" dirty="0"/>
              <a:t>セリフやオノマトペといった自然言語と</a:t>
            </a:r>
            <a:endParaRPr kumimoji="1" lang="en-US" altLang="ja-JP"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3171601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78</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79</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80</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83</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86</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87</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88</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89</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dirty="0"/>
              <a:t>キャラクタ・背景といった画像から構成されるマルチモーダルなデータを扱います</a:t>
            </a:r>
            <a:r>
              <a:rPr kumimoji="1" lang="en-US" altLang="ja-JP" sz="1800" dirty="0"/>
              <a:t>.</a:t>
            </a:r>
          </a:p>
          <a:p>
            <a:pPr algn="l"/>
            <a:r>
              <a:rPr kumimoji="1" lang="ja-JP" altLang="en-US" sz="1800" dirty="0"/>
              <a:t>画像処理に関する研究は数多く報告されていますが</a:t>
            </a:r>
            <a:r>
              <a:rPr kumimoji="1" lang="en-US" altLang="ja-JP" sz="1800" dirty="0"/>
              <a:t>,</a:t>
            </a:r>
          </a:p>
          <a:p>
            <a:r>
              <a:rPr kumimoji="1" lang="ja-JP" altLang="en-US" sz="1800" dirty="0"/>
              <a:t>自然言語処理による</a:t>
            </a:r>
            <a:r>
              <a:rPr kumimoji="1" lang="ja-JP" altLang="en-US" sz="1800" b="1" dirty="0"/>
              <a:t>漫画の内容理解を目指した研究</a:t>
            </a:r>
            <a:r>
              <a:rPr kumimoji="1" lang="ja-JP" altLang="en-US" sz="1800" dirty="0"/>
              <a:t>は少ないのが現状です</a:t>
            </a:r>
            <a:r>
              <a:rPr kumimoji="1" lang="en-US" altLang="ja-JP" sz="1800" dirty="0"/>
              <a:t>.</a:t>
            </a:r>
            <a:endParaRPr kumimoji="1" lang="ja-JP" altLang="en-US"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60370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というものに今後注目していきます。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a:t>
            </a:r>
            <a:r>
              <a:rPr kumimoji="1" lang="en-US" altLang="ja-JP" dirty="0"/>
              <a:t>Wikipedia</a:t>
            </a:r>
            <a:r>
              <a:rPr kumimoji="1" lang="ja-JP" altLang="en-US" dirty="0"/>
              <a:t>という文語体よりのコーパスから学習されているのに対し、</a:t>
            </a:r>
            <a:endParaRPr kumimoji="1" lang="en-US" altLang="ja-JP" dirty="0"/>
          </a:p>
          <a:p>
            <a:r>
              <a:rPr kumimoji="1" lang="en-US" altLang="ja-JP" dirty="0" err="1"/>
              <a:t>hottoSNS</a:t>
            </a:r>
            <a:r>
              <a:rPr kumimoji="1" lang="en-US" altLang="ja-JP" dirty="0"/>
              <a:t>-BERT</a:t>
            </a:r>
            <a:r>
              <a:rPr kumimoji="1" lang="ja-JP" altLang="en-US" dirty="0"/>
              <a:t>はツイートという口語的なコーパスから作られていることから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90</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データセットの中でリプライに相当するセリフにこれを付加することによって</a:t>
            </a:r>
            <a:r>
              <a:rPr kumimoji="1" lang="en-US" altLang="ja-JP" dirty="0"/>
              <a:t>,</a:t>
            </a:r>
          </a:p>
          <a:p>
            <a:r>
              <a:rPr kumimoji="1" lang="ja-JP" altLang="en-US" dirty="0"/>
              <a:t>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91</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92</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93</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94</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96</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そこで本研究では、研究目的を「人工知能を用いた漫画の内容理解」とし</a:t>
            </a:r>
            <a:r>
              <a:rPr kumimoji="1" lang="en-US" altLang="ja-JP" dirty="0"/>
              <a:t>,</a:t>
            </a:r>
          </a:p>
          <a:p>
            <a:r>
              <a:rPr kumimoji="1" lang="ja-JP" altLang="en-US" dirty="0"/>
              <a:t>そのためのタスクとして</a:t>
            </a:r>
            <a:endParaRPr kumimoji="1" lang="en-US" altLang="ja-JP" dirty="0"/>
          </a:p>
          <a:p>
            <a:r>
              <a:rPr lang="ja-JP" altLang="en-US" sz="1200" dirty="0">
                <a:solidFill>
                  <a:schemeClr val="tx1">
                    <a:lumMod val="95000"/>
                  </a:schemeClr>
                </a:solidFill>
              </a:rPr>
              <a:t>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このタスクを解くためのアプローチとしては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a:t>
            </a:r>
            <a:r>
              <a:rPr lang="ja-JP" altLang="en-US" sz="1200" dirty="0"/>
              <a:t>自然言語処理のみを用いた推定を行い</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さらに、画像情報を加えたマルチモーダルな推定を行っていきます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[1.</a:t>
            </a:r>
            <a:r>
              <a:rPr lang="ja-JP" altLang="en-US" sz="1200" dirty="0"/>
              <a:t>目安 </a:t>
            </a:r>
            <a:r>
              <a:rPr lang="en-US" altLang="ja-JP" sz="1200" dirty="0"/>
              <a:t>1:00]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859238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2021/2/15</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4B857-94D1-4869-BA0E-5CC567868E3C}"/>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66B50B6-5DEA-4F06-B578-DB53F59F20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728EBE0-329F-4280-AC06-781E5A0DB695}"/>
              </a:ext>
            </a:extLst>
          </p:cNvPr>
          <p:cNvSpPr>
            <a:spLocks noGrp="1"/>
          </p:cNvSpPr>
          <p:nvPr>
            <p:ph type="dt" sz="half" idx="10"/>
          </p:nvPr>
        </p:nvSpPr>
        <p:spPr/>
        <p:txBody>
          <a:bodyPr/>
          <a:lstStyle/>
          <a:p>
            <a:fld id="{93FD410A-D3AC-469A-8DD4-8D4C90FE5238}" type="datetimeFigureOut">
              <a:rPr kumimoji="1" lang="ja-JP" altLang="en-US" smtClean="0"/>
              <a:t>2021/2/15</a:t>
            </a:fld>
            <a:endParaRPr kumimoji="1" lang="ja-JP" altLang="en-US"/>
          </a:p>
        </p:txBody>
      </p:sp>
      <p:sp>
        <p:nvSpPr>
          <p:cNvPr id="5" name="フッター プレースホルダー 4">
            <a:extLst>
              <a:ext uri="{FF2B5EF4-FFF2-40B4-BE49-F238E27FC236}">
                <a16:creationId xmlns:a16="http://schemas.microsoft.com/office/drawing/2014/main" id="{3444296F-9DB2-4963-8D7D-890F34C01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EDC516-A0A6-464F-939B-E309B746878E}"/>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466646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AEFBBD-FCE9-4857-A69B-F8B5E4F61B8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53E4EA7-3E2F-49FE-970C-B7D301E51A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B80761-68DA-45AA-A838-FDCECE8AB9F2}"/>
              </a:ext>
            </a:extLst>
          </p:cNvPr>
          <p:cNvSpPr>
            <a:spLocks noGrp="1"/>
          </p:cNvSpPr>
          <p:nvPr>
            <p:ph type="dt" sz="half" idx="10"/>
          </p:nvPr>
        </p:nvSpPr>
        <p:spPr/>
        <p:txBody>
          <a:bodyPr/>
          <a:lstStyle/>
          <a:p>
            <a:fld id="{93FD410A-D3AC-469A-8DD4-8D4C90FE5238}" type="datetimeFigureOut">
              <a:rPr kumimoji="1" lang="ja-JP" altLang="en-US" smtClean="0"/>
              <a:t>2021/2/15</a:t>
            </a:fld>
            <a:endParaRPr kumimoji="1" lang="ja-JP" altLang="en-US"/>
          </a:p>
        </p:txBody>
      </p:sp>
      <p:sp>
        <p:nvSpPr>
          <p:cNvPr id="5" name="フッター プレースホルダー 4">
            <a:extLst>
              <a:ext uri="{FF2B5EF4-FFF2-40B4-BE49-F238E27FC236}">
                <a16:creationId xmlns:a16="http://schemas.microsoft.com/office/drawing/2014/main" id="{0CD20C69-187E-4FCB-A854-46F0C6768A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590292-0D42-46AB-B4F6-2F88C4F01B38}"/>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78909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C1199-739B-4157-AFD0-F2192621F0DD}"/>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FD6A77B-9A28-4686-B07D-BD5F887797A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3A1A7F3-0421-4D8A-993B-98F1C97D4762}"/>
              </a:ext>
            </a:extLst>
          </p:cNvPr>
          <p:cNvSpPr>
            <a:spLocks noGrp="1"/>
          </p:cNvSpPr>
          <p:nvPr>
            <p:ph type="dt" sz="half" idx="10"/>
          </p:nvPr>
        </p:nvSpPr>
        <p:spPr/>
        <p:txBody>
          <a:bodyPr/>
          <a:lstStyle/>
          <a:p>
            <a:fld id="{93FD410A-D3AC-469A-8DD4-8D4C90FE5238}" type="datetimeFigureOut">
              <a:rPr kumimoji="1" lang="ja-JP" altLang="en-US" smtClean="0"/>
              <a:t>2021/2/15</a:t>
            </a:fld>
            <a:endParaRPr kumimoji="1" lang="ja-JP" altLang="en-US"/>
          </a:p>
        </p:txBody>
      </p:sp>
      <p:sp>
        <p:nvSpPr>
          <p:cNvPr id="5" name="フッター プレースホルダー 4">
            <a:extLst>
              <a:ext uri="{FF2B5EF4-FFF2-40B4-BE49-F238E27FC236}">
                <a16:creationId xmlns:a16="http://schemas.microsoft.com/office/drawing/2014/main" id="{FE7F7039-C1EE-4F90-B3A8-BD66BBC27C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FF8791-681B-4026-A473-59EF0CED59E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74209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8AEFA-08A7-4C78-A062-2A388CCD03B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B93D9D-2775-4E02-A5CC-83BAA75CB212}"/>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BB8E4F-37E2-4154-8844-F083878B049D}"/>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B6257AF-3473-45B1-A1CB-7F207EB27A80}"/>
              </a:ext>
            </a:extLst>
          </p:cNvPr>
          <p:cNvSpPr>
            <a:spLocks noGrp="1"/>
          </p:cNvSpPr>
          <p:nvPr>
            <p:ph type="dt" sz="half" idx="10"/>
          </p:nvPr>
        </p:nvSpPr>
        <p:spPr/>
        <p:txBody>
          <a:bodyPr/>
          <a:lstStyle/>
          <a:p>
            <a:fld id="{93FD410A-D3AC-469A-8DD4-8D4C90FE5238}" type="datetimeFigureOut">
              <a:rPr kumimoji="1" lang="ja-JP" altLang="en-US" smtClean="0"/>
              <a:t>2021/2/15</a:t>
            </a:fld>
            <a:endParaRPr kumimoji="1" lang="ja-JP" altLang="en-US"/>
          </a:p>
        </p:txBody>
      </p:sp>
      <p:sp>
        <p:nvSpPr>
          <p:cNvPr id="6" name="フッター プレースホルダー 5">
            <a:extLst>
              <a:ext uri="{FF2B5EF4-FFF2-40B4-BE49-F238E27FC236}">
                <a16:creationId xmlns:a16="http://schemas.microsoft.com/office/drawing/2014/main" id="{C5823D2F-91FE-48A1-A4DC-45F19407622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8C433E-E4F8-4750-9901-F653CEAF441C}"/>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813204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3A3F18-381D-4472-BE76-571A1744087C}"/>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F7EE47D-89F7-4BDB-8DE1-0D4815F2444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0F7A773-2D9A-40D9-88B6-90F2DC71A574}"/>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2C2A910-D8F0-46B7-ABC5-890A89A7442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48BD6D2-A752-4C61-9A0D-0C2127AEB85B}"/>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E66669F-7FD3-4443-8E72-B2266F97D4DC}"/>
              </a:ext>
            </a:extLst>
          </p:cNvPr>
          <p:cNvSpPr>
            <a:spLocks noGrp="1"/>
          </p:cNvSpPr>
          <p:nvPr>
            <p:ph type="dt" sz="half" idx="10"/>
          </p:nvPr>
        </p:nvSpPr>
        <p:spPr/>
        <p:txBody>
          <a:bodyPr/>
          <a:lstStyle/>
          <a:p>
            <a:fld id="{93FD410A-D3AC-469A-8DD4-8D4C90FE5238}" type="datetimeFigureOut">
              <a:rPr kumimoji="1" lang="ja-JP" altLang="en-US" smtClean="0"/>
              <a:t>2021/2/15</a:t>
            </a:fld>
            <a:endParaRPr kumimoji="1" lang="ja-JP" altLang="en-US"/>
          </a:p>
        </p:txBody>
      </p:sp>
      <p:sp>
        <p:nvSpPr>
          <p:cNvPr id="8" name="フッター プレースホルダー 7">
            <a:extLst>
              <a:ext uri="{FF2B5EF4-FFF2-40B4-BE49-F238E27FC236}">
                <a16:creationId xmlns:a16="http://schemas.microsoft.com/office/drawing/2014/main" id="{A9A58D25-5AC3-4B37-9051-E86954F71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77EC38E-D50E-4580-A5C2-CE599352451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514010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EE9F56-98F0-446C-9230-FC39DDB5EA1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FF9BB48-8C66-48DC-A75B-91B740F9C91B}"/>
              </a:ext>
            </a:extLst>
          </p:cNvPr>
          <p:cNvSpPr>
            <a:spLocks noGrp="1"/>
          </p:cNvSpPr>
          <p:nvPr>
            <p:ph type="dt" sz="half" idx="10"/>
          </p:nvPr>
        </p:nvSpPr>
        <p:spPr/>
        <p:txBody>
          <a:bodyPr/>
          <a:lstStyle/>
          <a:p>
            <a:fld id="{93FD410A-D3AC-469A-8DD4-8D4C90FE5238}" type="datetimeFigureOut">
              <a:rPr kumimoji="1" lang="ja-JP" altLang="en-US" smtClean="0"/>
              <a:t>2021/2/15</a:t>
            </a:fld>
            <a:endParaRPr kumimoji="1" lang="ja-JP" altLang="en-US"/>
          </a:p>
        </p:txBody>
      </p:sp>
      <p:sp>
        <p:nvSpPr>
          <p:cNvPr id="4" name="フッター プレースホルダー 3">
            <a:extLst>
              <a:ext uri="{FF2B5EF4-FFF2-40B4-BE49-F238E27FC236}">
                <a16:creationId xmlns:a16="http://schemas.microsoft.com/office/drawing/2014/main" id="{12DC3871-62C8-4968-B1C6-196254484B2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A88ECD3-9299-4A78-A165-B274D3CD3E4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4236368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3A137CA-3B5F-4ECE-8AA0-642FE3DD091C}"/>
              </a:ext>
            </a:extLst>
          </p:cNvPr>
          <p:cNvSpPr>
            <a:spLocks noGrp="1"/>
          </p:cNvSpPr>
          <p:nvPr>
            <p:ph type="dt" sz="half" idx="10"/>
          </p:nvPr>
        </p:nvSpPr>
        <p:spPr/>
        <p:txBody>
          <a:bodyPr/>
          <a:lstStyle/>
          <a:p>
            <a:fld id="{93FD410A-D3AC-469A-8DD4-8D4C90FE5238}" type="datetimeFigureOut">
              <a:rPr kumimoji="1" lang="ja-JP" altLang="en-US" smtClean="0"/>
              <a:t>2021/2/15</a:t>
            </a:fld>
            <a:endParaRPr kumimoji="1" lang="ja-JP" altLang="en-US"/>
          </a:p>
        </p:txBody>
      </p:sp>
      <p:sp>
        <p:nvSpPr>
          <p:cNvPr id="3" name="フッター プレースホルダー 2">
            <a:extLst>
              <a:ext uri="{FF2B5EF4-FFF2-40B4-BE49-F238E27FC236}">
                <a16:creationId xmlns:a16="http://schemas.microsoft.com/office/drawing/2014/main" id="{132EC04E-69C4-4D0F-9ADB-2C0394D9B50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95D7ABD-ED7A-48BA-A271-17A2B251202A}"/>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982399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EFC8F-FF12-4443-8DAA-A080FDD4C922}"/>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7FEFB4-7340-4238-BF24-19E17F63FD4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47DF0E2-D3FC-421F-86D9-CFDAAFDCC43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309F53-9363-4106-A356-4E678AF600B8}"/>
              </a:ext>
            </a:extLst>
          </p:cNvPr>
          <p:cNvSpPr>
            <a:spLocks noGrp="1"/>
          </p:cNvSpPr>
          <p:nvPr>
            <p:ph type="dt" sz="half" idx="10"/>
          </p:nvPr>
        </p:nvSpPr>
        <p:spPr/>
        <p:txBody>
          <a:bodyPr/>
          <a:lstStyle/>
          <a:p>
            <a:fld id="{93FD410A-D3AC-469A-8DD4-8D4C90FE5238}" type="datetimeFigureOut">
              <a:rPr kumimoji="1" lang="ja-JP" altLang="en-US" smtClean="0"/>
              <a:t>2021/2/15</a:t>
            </a:fld>
            <a:endParaRPr kumimoji="1" lang="ja-JP" altLang="en-US"/>
          </a:p>
        </p:txBody>
      </p:sp>
      <p:sp>
        <p:nvSpPr>
          <p:cNvPr id="6" name="フッター プレースホルダー 5">
            <a:extLst>
              <a:ext uri="{FF2B5EF4-FFF2-40B4-BE49-F238E27FC236}">
                <a16:creationId xmlns:a16="http://schemas.microsoft.com/office/drawing/2014/main" id="{184FFF76-C90A-4E94-8B27-B191ABF7FF8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2ABFA02-0C90-45CA-80AF-B8ED0046F6A1}"/>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0668949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38265-2FF3-4B77-BDD8-9DBAAB3C9A0B}"/>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C5DCBB8-EED4-44A5-BF29-85F74A74348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FECD1606-39FF-47CB-A8B9-09674288921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C367A43-121E-4C40-8BF9-F03F7D5CFB52}"/>
              </a:ext>
            </a:extLst>
          </p:cNvPr>
          <p:cNvSpPr>
            <a:spLocks noGrp="1"/>
          </p:cNvSpPr>
          <p:nvPr>
            <p:ph type="dt" sz="half" idx="10"/>
          </p:nvPr>
        </p:nvSpPr>
        <p:spPr/>
        <p:txBody>
          <a:bodyPr/>
          <a:lstStyle/>
          <a:p>
            <a:fld id="{93FD410A-D3AC-469A-8DD4-8D4C90FE5238}" type="datetimeFigureOut">
              <a:rPr kumimoji="1" lang="ja-JP" altLang="en-US" smtClean="0"/>
              <a:t>2021/2/15</a:t>
            </a:fld>
            <a:endParaRPr kumimoji="1" lang="ja-JP" altLang="en-US"/>
          </a:p>
        </p:txBody>
      </p:sp>
      <p:sp>
        <p:nvSpPr>
          <p:cNvPr id="6" name="フッター プレースホルダー 5">
            <a:extLst>
              <a:ext uri="{FF2B5EF4-FFF2-40B4-BE49-F238E27FC236}">
                <a16:creationId xmlns:a16="http://schemas.microsoft.com/office/drawing/2014/main" id="{F5AD1EB0-04E2-4E9C-B1CE-8AE1E9E3B22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FB63D2C-A61B-482D-A794-0EE39E0768F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130574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F550D8-BECA-4E9A-B7B3-37A64E5159B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D17023-827A-40E2-9078-EC18F5BEDAE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AA7950-4C61-41F5-A988-02FC0990FFE6}"/>
              </a:ext>
            </a:extLst>
          </p:cNvPr>
          <p:cNvSpPr>
            <a:spLocks noGrp="1"/>
          </p:cNvSpPr>
          <p:nvPr>
            <p:ph type="dt" sz="half" idx="10"/>
          </p:nvPr>
        </p:nvSpPr>
        <p:spPr/>
        <p:txBody>
          <a:bodyPr/>
          <a:lstStyle/>
          <a:p>
            <a:fld id="{93FD410A-D3AC-469A-8DD4-8D4C90FE5238}" type="datetimeFigureOut">
              <a:rPr kumimoji="1" lang="ja-JP" altLang="en-US" smtClean="0"/>
              <a:t>2021/2/15</a:t>
            </a:fld>
            <a:endParaRPr kumimoji="1" lang="ja-JP" altLang="en-US"/>
          </a:p>
        </p:txBody>
      </p:sp>
      <p:sp>
        <p:nvSpPr>
          <p:cNvPr id="5" name="フッター プレースホルダー 4">
            <a:extLst>
              <a:ext uri="{FF2B5EF4-FFF2-40B4-BE49-F238E27FC236}">
                <a16:creationId xmlns:a16="http://schemas.microsoft.com/office/drawing/2014/main" id="{70A17F84-D449-4921-8EF5-15964D085C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EDFCFF-06DD-4E23-83A6-9B7F9DF46A96}"/>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579474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CE3B203-0D0A-42BC-9AD9-F501B8A4EFB8}"/>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DFC19FA-A1B1-4361-8576-E50B3DF38818}"/>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F0B157-AB01-42F9-A159-718195A79759}"/>
              </a:ext>
            </a:extLst>
          </p:cNvPr>
          <p:cNvSpPr>
            <a:spLocks noGrp="1"/>
          </p:cNvSpPr>
          <p:nvPr>
            <p:ph type="dt" sz="half" idx="10"/>
          </p:nvPr>
        </p:nvSpPr>
        <p:spPr/>
        <p:txBody>
          <a:bodyPr/>
          <a:lstStyle/>
          <a:p>
            <a:fld id="{93FD410A-D3AC-469A-8DD4-8D4C90FE5238}" type="datetimeFigureOut">
              <a:rPr kumimoji="1" lang="ja-JP" altLang="en-US" smtClean="0"/>
              <a:t>2021/2/15</a:t>
            </a:fld>
            <a:endParaRPr kumimoji="1" lang="ja-JP" altLang="en-US"/>
          </a:p>
        </p:txBody>
      </p:sp>
      <p:sp>
        <p:nvSpPr>
          <p:cNvPr id="5" name="フッター プレースホルダー 4">
            <a:extLst>
              <a:ext uri="{FF2B5EF4-FFF2-40B4-BE49-F238E27FC236}">
                <a16:creationId xmlns:a16="http://schemas.microsoft.com/office/drawing/2014/main" id="{F2DF0104-78DB-4AEA-9880-45E8E8A488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AF87FF-F466-4F13-A7EC-296DB4DD580F}"/>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5679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2021/2/15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2021/2/15</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2021/2/15</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52D22D4-3A9F-48EB-A7B0-3AB0E000490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4B7E9D-3B85-44B8-8872-2B4A27CED11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89B1F1-C6B2-446D-91BF-F18D76FE18D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3FD410A-D3AC-469A-8DD4-8D4C90FE5238}" type="datetimeFigureOut">
              <a:rPr kumimoji="1" lang="ja-JP" altLang="en-US" smtClean="0"/>
              <a:t>2021/2/15</a:t>
            </a:fld>
            <a:endParaRPr kumimoji="1" lang="ja-JP" altLang="en-US"/>
          </a:p>
        </p:txBody>
      </p:sp>
      <p:sp>
        <p:nvSpPr>
          <p:cNvPr id="5" name="フッター プレースホルダー 4">
            <a:extLst>
              <a:ext uri="{FF2B5EF4-FFF2-40B4-BE49-F238E27FC236}">
                <a16:creationId xmlns:a16="http://schemas.microsoft.com/office/drawing/2014/main" id="{265067E5-5823-4760-BBF2-462AA23B38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7B9FEBF-0F77-4CE8-B533-50F8AA5596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83987957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44.png"/></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sz="2000" dirty="0"/>
              <a:t>ソフトウェアシステム研究グループ</a:t>
            </a:r>
            <a:endParaRPr lang="en-US" altLang="ja-JP" sz="2000" dirty="0"/>
          </a:p>
          <a:p>
            <a:pPr algn="r"/>
            <a:r>
              <a:rPr lang="en-US" altLang="ja-JP" sz="2000" dirty="0"/>
              <a:t>B4   </a:t>
            </a:r>
            <a:r>
              <a:rPr lang="ja-JP" altLang="en-US" sz="2000" dirty="0"/>
              <a:t>高山　裕成</a:t>
            </a:r>
            <a:endParaRPr lang="en-US" altLang="ja-JP" sz="2000"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rgbClr val="F4B54B"/>
                </a:solidFill>
              </a:rPr>
              <a:t>提案手法</a:t>
            </a:r>
            <a:endParaRPr lang="en-US" altLang="ja-JP" sz="2800" dirty="0">
              <a:solidFill>
                <a:srgbClr val="F4B54B"/>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spTree>
    <p:extLst>
      <p:ext uri="{BB962C8B-B14F-4D97-AF65-F5344CB8AC3E}">
        <p14:creationId xmlns:p14="http://schemas.microsoft.com/office/powerpoint/2010/main" val="3149665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grpSp>
        <p:nvGrpSpPr>
          <p:cNvPr id="52" name="グループ化 51">
            <a:extLst>
              <a:ext uri="{FF2B5EF4-FFF2-40B4-BE49-F238E27FC236}">
                <a16:creationId xmlns:a16="http://schemas.microsoft.com/office/drawing/2014/main" id="{89C248A8-F98A-4497-801A-6FB802917727}"/>
              </a:ext>
            </a:extLst>
          </p:cNvPr>
          <p:cNvGrpSpPr/>
          <p:nvPr/>
        </p:nvGrpSpPr>
        <p:grpSpPr>
          <a:xfrm>
            <a:off x="343277" y="2743152"/>
            <a:ext cx="8455065" cy="2986664"/>
            <a:chOff x="343277" y="2743152"/>
            <a:chExt cx="8455065" cy="2986664"/>
          </a:xfrm>
        </p:grpSpPr>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251320"/>
                <a:chOff x="389533" y="2003255"/>
                <a:chExt cx="8455065" cy="2251320"/>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790DF6EE-A030-4327-B82B-1F6F5237765C}"/>
                </a:ext>
              </a:extLst>
            </p:cNvPr>
            <p:cNvSpPr/>
            <p:nvPr/>
          </p:nvSpPr>
          <p:spPr>
            <a:xfrm>
              <a:off x="2378892" y="4505812"/>
              <a:ext cx="1258304"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9998174F-95F3-4EC2-8B13-3F891718CF6E}"/>
                </a:ext>
              </a:extLst>
            </p:cNvPr>
            <p:cNvSpPr/>
            <p:nvPr/>
          </p:nvSpPr>
          <p:spPr>
            <a:xfrm>
              <a:off x="4086161" y="4504207"/>
              <a:ext cx="1370730"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E958F323-ECDE-483A-8F5D-4B31EA4DD744}"/>
                </a:ext>
              </a:extLst>
            </p:cNvPr>
            <p:cNvSpPr/>
            <p:nvPr/>
          </p:nvSpPr>
          <p:spPr>
            <a:xfrm>
              <a:off x="5590900" y="3492747"/>
              <a:ext cx="404955" cy="405909"/>
            </a:xfrm>
            <a:prstGeom prst="ellipse">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p>
          </p:txBody>
        </p:sp>
        <p:cxnSp>
          <p:nvCxnSpPr>
            <p:cNvPr id="50" name="直線矢印コネクタ 49">
              <a:extLst>
                <a:ext uri="{FF2B5EF4-FFF2-40B4-BE49-F238E27FC236}">
                  <a16:creationId xmlns:a16="http://schemas.microsoft.com/office/drawing/2014/main" id="{5F71863E-E33F-4ABF-BB82-356DF51DB3B1}"/>
                </a:ext>
              </a:extLst>
            </p:cNvPr>
            <p:cNvCxnSpPr>
              <a:stCxn id="31" idx="3"/>
              <a:endCxn id="36" idx="1"/>
            </p:cNvCxnSpPr>
            <p:nvPr/>
          </p:nvCxnSpPr>
          <p:spPr>
            <a:xfrm>
              <a:off x="5456891" y="3695702"/>
              <a:ext cx="70045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41DD164E-C948-4B38-B4F4-A16AC1438E85}"/>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65257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975931"/>
              <a:chOff x="389533" y="2003255"/>
              <a:chExt cx="8455065" cy="2975931"/>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grpSp>
            <p:nvGrpSpPr>
              <p:cNvPr id="21" name="グループ化 20">
                <a:extLst>
                  <a:ext uri="{FF2B5EF4-FFF2-40B4-BE49-F238E27FC236}">
                    <a16:creationId xmlns:a16="http://schemas.microsoft.com/office/drawing/2014/main" id="{89560CE8-FDC3-4F44-91D0-B861CC1FA21F}"/>
                  </a:ext>
                </a:extLst>
              </p:cNvPr>
              <p:cNvGrpSpPr/>
              <p:nvPr/>
            </p:nvGrpSpPr>
            <p:grpSpPr>
              <a:xfrm>
                <a:off x="2608987" y="4363279"/>
                <a:ext cx="890624" cy="615907"/>
                <a:chOff x="1960072" y="1758243"/>
                <a:chExt cx="1874124" cy="1296043"/>
              </a:xfrm>
            </p:grpSpPr>
            <p:sp>
              <p:nvSpPr>
                <p:cNvPr id="23" name="正方形/長方形 22">
                  <a:extLst>
                    <a:ext uri="{FF2B5EF4-FFF2-40B4-BE49-F238E27FC236}">
                      <a16:creationId xmlns:a16="http://schemas.microsoft.com/office/drawing/2014/main" id="{8DF385D4-3AC7-4D72-922B-ECEE6CA6D639}"/>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スポーツゲーム が含まれている画像&#10;&#10;自動的に生成された説明">
                  <a:extLst>
                    <a:ext uri="{FF2B5EF4-FFF2-40B4-BE49-F238E27FC236}">
                      <a16:creationId xmlns:a16="http://schemas.microsoft.com/office/drawing/2014/main" id="{0A2FAABD-6EEC-4300-8F55-79A4892E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2" y="1758243"/>
                  <a:ext cx="1866898" cy="1295399"/>
                </a:xfrm>
                <a:prstGeom prst="rect">
                  <a:avLst/>
                </a:prstGeom>
              </p:spPr>
            </p:pic>
          </p:gr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126C7C1B-1CB2-46AA-9D81-2576CD51A07D}"/>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E89EE6D-5229-42AD-9932-425CD855F5FD}"/>
              </a:ext>
            </a:extLst>
          </p:cNvPr>
          <p:cNvSpPr/>
          <p:nvPr/>
        </p:nvSpPr>
        <p:spPr>
          <a:xfrm>
            <a:off x="350500" y="3575600"/>
            <a:ext cx="1868825"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30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solidFill>
                  <a:srgbClr val="F4B54B"/>
                </a:solidFill>
              </a:rPr>
              <a:t>データセット及び要素技術</a:t>
            </a:r>
            <a:endParaRPr lang="en-US" altLang="ja-JP" sz="2800" dirty="0">
              <a:solidFill>
                <a:srgbClr val="F4B54B"/>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spTree>
    <p:extLst>
      <p:ext uri="{BB962C8B-B14F-4D97-AF65-F5344CB8AC3E}">
        <p14:creationId xmlns:p14="http://schemas.microsoft.com/office/powerpoint/2010/main" val="1803009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複数のタッチが存在</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rgbClr val="F4B54B"/>
                </a:solidFill>
              </a:rPr>
              <a:t>作者によるセリフの感情アノテーション</a:t>
            </a:r>
            <a:endParaRPr lang="en-US" altLang="ja-JP" sz="2100" b="1" dirty="0">
              <a:solidFill>
                <a:srgbClr val="F4B54B"/>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538609"/>
          </a:xfrm>
          <a:prstGeom prst="rect">
            <a:avLst/>
          </a:prstGeom>
          <a:noFill/>
        </p:spPr>
        <p:txBody>
          <a:bodyPr wrap="square" rtlCol="0">
            <a:spAutoFit/>
          </a:bodyPr>
          <a:lstStyle/>
          <a:p>
            <a:pPr algn="r"/>
            <a:r>
              <a:rPr lang="en-US" altLang="ja-JP" sz="1100" dirty="0"/>
              <a:t>4</a:t>
            </a:r>
            <a:r>
              <a:rPr lang="ja-JP" altLang="en-US" sz="1100" dirty="0"/>
              <a:t> コマ漫画ストーリーデータセット（創作者と人工知能</a:t>
            </a:r>
            <a:r>
              <a:rPr lang="en-US" altLang="ja-JP" sz="1100" dirty="0"/>
              <a:t>: </a:t>
            </a:r>
            <a:r>
              <a:rPr lang="ja-JP" altLang="en-US" sz="1100" dirty="0"/>
              <a:t>共作実現に向けた</a:t>
            </a:r>
            <a:endParaRPr lang="en-US" altLang="ja-JP" sz="1100" dirty="0"/>
          </a:p>
          <a:p>
            <a:pPr algn="r"/>
            <a:r>
              <a:rPr lang="ja-JP" altLang="en-US" sz="1100" dirty="0"/>
              <a:t>創作過程とメタデータ付与 </a:t>
            </a:r>
            <a:r>
              <a:rPr lang="en-US" altLang="ja-JP" sz="1100" dirty="0"/>
              <a:t>4</a:t>
            </a:r>
            <a:r>
              <a:rPr lang="ja-JP" altLang="en-US" sz="1100" dirty="0"/>
              <a:t> コマ漫画ストーリーデータセット</a:t>
            </a:r>
            <a:r>
              <a:rPr lang="en-US" altLang="ja-JP" sz="1100" dirty="0"/>
              <a:t>)</a:t>
            </a:r>
            <a:r>
              <a:rPr lang="ja-JP" altLang="en-US" sz="1100" dirty="0"/>
              <a:t>     上野未貴</a:t>
            </a:r>
            <a:endParaRPr lang="en-US" altLang="ja-JP" sz="1100" dirty="0"/>
          </a:p>
          <a:p>
            <a:pPr algn="r"/>
            <a:endParaRPr lang="en-US" altLang="ja-JP" sz="60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1001589" y="761673"/>
            <a:ext cx="7138441" cy="3881308"/>
            <a:chOff x="975613" y="779620"/>
            <a:chExt cx="7306136"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293738"/>
                </a:xfrm>
                <a:prstGeom prst="rect">
                  <a:avLst/>
                </a:prstGeom>
                <a:noFill/>
              </p:spPr>
              <p:txBody>
                <a:bodyPr wrap="square" rtlCol="0">
                  <a:spAutoFit/>
                </a:bodyPr>
                <a:lstStyle/>
                <a:p>
                  <a:pPr algn="ctr"/>
                  <a:r>
                    <a:rPr kumimoji="1" lang="ja-JP" altLang="en-US" sz="2000"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293738"/>
                </a:xfrm>
                <a:prstGeom prst="rect">
                  <a:avLst/>
                </a:prstGeom>
                <a:noFill/>
              </p:spPr>
              <p:txBody>
                <a:bodyPr wrap="square" rtlCol="0">
                  <a:spAutoFit/>
                </a:bodyPr>
                <a:lstStyle/>
                <a:p>
                  <a:pPr algn="ctr"/>
                  <a:r>
                    <a:rPr kumimoji="1" lang="ja-JP" altLang="en-US" sz="2000"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作画：高科りさ</a:t>
                </a:r>
                <a:endParaRPr lang="en-US" altLang="ja-JP" sz="1000" dirty="0">
                  <a:solidFill>
                    <a:schemeClr val="bg2"/>
                  </a:solidFill>
                </a:endParaRPr>
              </a:p>
              <a:p>
                <a:r>
                  <a:rPr lang="ja-JP" altLang="en-US" sz="1000" dirty="0">
                    <a:solidFill>
                      <a:schemeClr val="bg2"/>
                    </a:solidFill>
                  </a:rPr>
                  <a:t>（シナリオ：</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34472" cy="409509"/>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作画：棟田ウメコ</a:t>
              </a:r>
              <a:endParaRPr lang="en-US" altLang="ja-JP" sz="1000" dirty="0">
                <a:solidFill>
                  <a:schemeClr val="bg2"/>
                </a:solidFill>
              </a:endParaRPr>
            </a:p>
            <a:p>
              <a:r>
                <a:rPr lang="ja-JP" altLang="en-US" sz="1000" dirty="0">
                  <a:solidFill>
                    <a:schemeClr val="bg2"/>
                  </a:solidFill>
                </a:rPr>
                <a:t>（シナリオ： </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873682"/>
            <a:ext cx="7511473" cy="3293209"/>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380658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8" name="正方形/長方形 7">
            <a:extLst>
              <a:ext uri="{FF2B5EF4-FFF2-40B4-BE49-F238E27FC236}">
                <a16:creationId xmlns:a16="http://schemas.microsoft.com/office/drawing/2014/main" id="{97B5A692-D40E-4A97-82F9-BED4BD4688D4}"/>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3395520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585871"/>
          </a:xfrm>
          <a:prstGeom prst="rect">
            <a:avLst/>
          </a:prstGeom>
          <a:noFill/>
        </p:spPr>
        <p:txBody>
          <a:bodyPr wrap="square" rtlCol="0">
            <a:spAutoFit/>
          </a:bodyPr>
          <a:lstStyle/>
          <a:p>
            <a:r>
              <a:rPr lang="ja-JP" altLang="en-US" sz="2400" dirty="0"/>
              <a:t>・</a:t>
            </a:r>
            <a:r>
              <a:rPr lang="en-US" altLang="ja-JP" sz="2400" dirty="0"/>
              <a:t>[</a:t>
            </a:r>
            <a:r>
              <a:rPr lang="ja-JP" altLang="en-US" sz="2400" dirty="0"/>
              <a:t>京大 </a:t>
            </a:r>
            <a:r>
              <a:rPr lang="en-US" altLang="ja-JP" sz="2400" dirty="0"/>
              <a:t>BERT</a:t>
            </a:r>
            <a:r>
              <a:rPr lang="en-US" altLang="ja-JP" sz="2400" baseline="54000" dirty="0"/>
              <a:t>*1</a:t>
            </a:r>
            <a:r>
              <a:rPr lang="en-US" altLang="ja-JP" sz="2400" dirty="0"/>
              <a:t>] </a:t>
            </a:r>
            <a:r>
              <a:rPr lang="en-US" altLang="ja-JP" sz="1400" dirty="0"/>
              <a:t>(*1 : </a:t>
            </a:r>
            <a:r>
              <a:rPr lang="ja-JP" altLang="en-US" sz="1400" dirty="0"/>
              <a:t>本研究における呼称</a:t>
            </a:r>
            <a:r>
              <a:rPr lang="en-US" altLang="ja-JP" sz="1400" dirty="0"/>
              <a:t>)</a:t>
            </a:r>
            <a:br>
              <a:rPr lang="en-US" altLang="ja-JP" sz="1400" dirty="0"/>
            </a:br>
            <a:br>
              <a:rPr lang="en-US" altLang="ja-JP" sz="2400" dirty="0"/>
            </a:br>
            <a:r>
              <a:rPr lang="en-US" altLang="ja-JP" sz="2400" dirty="0"/>
              <a:t>	</a:t>
            </a:r>
            <a:r>
              <a:rPr lang="ja-JP" altLang="en-US" sz="2400" dirty="0"/>
              <a:t>京都大学 黒橋・河原研究室が公開している</a:t>
            </a:r>
            <a:br>
              <a:rPr lang="en-US" altLang="ja-JP" sz="2400" dirty="0"/>
            </a:br>
            <a:r>
              <a:rPr lang="en-US" altLang="ja-JP" sz="2400" dirty="0"/>
              <a:t>	</a:t>
            </a:r>
            <a:r>
              <a:rPr lang="ja-JP" altLang="en-US" sz="2400" dirty="0"/>
              <a:t>日本語 </a:t>
            </a:r>
            <a:r>
              <a:rPr lang="en-US" altLang="ja-JP" sz="2400" dirty="0"/>
              <a:t>Wikipedia </a:t>
            </a:r>
            <a:r>
              <a:rPr lang="ja-JP" altLang="en-US" sz="2400" dirty="0"/>
              <a:t>コーパスを用いたモデル</a:t>
            </a:r>
            <a:endParaRPr lang="en-US" altLang="ja-JP" sz="2400" dirty="0"/>
          </a:p>
          <a:p>
            <a:endParaRPr lang="en-US" altLang="ja-JP" sz="2400" dirty="0"/>
          </a:p>
          <a:p>
            <a:r>
              <a:rPr lang="ja-JP" altLang="en-US" sz="2400" dirty="0"/>
              <a:t>・</a:t>
            </a:r>
            <a:r>
              <a:rPr lang="en-US" altLang="ja-JP" sz="2400" dirty="0"/>
              <a:t>[</a:t>
            </a:r>
            <a:r>
              <a:rPr lang="en-US" altLang="ja-JP" sz="2400" dirty="0" err="1"/>
              <a:t>hottoSNS</a:t>
            </a:r>
            <a:r>
              <a:rPr lang="en-US" altLang="ja-JP" sz="2400" dirty="0"/>
              <a:t>-BERT]</a:t>
            </a:r>
            <a:br>
              <a:rPr lang="en-US" altLang="ja-JP" sz="2400" dirty="0"/>
            </a:br>
            <a:br>
              <a:rPr lang="en-US" altLang="ja-JP" sz="2400" dirty="0"/>
            </a:br>
            <a:r>
              <a:rPr lang="en-US" altLang="ja-JP" sz="2400" dirty="0"/>
              <a:t>	</a:t>
            </a:r>
            <a:r>
              <a:rPr kumimoji="1" lang="en-US" altLang="ja-JP" sz="2800" dirty="0"/>
              <a:t> </a:t>
            </a:r>
            <a:r>
              <a:rPr kumimoji="1" lang="en-US" altLang="ja-JP" sz="2400" dirty="0" err="1"/>
              <a:t>hottolink</a:t>
            </a:r>
            <a:r>
              <a:rPr kumimoji="1" lang="en-US" altLang="ja-JP" sz="2400" dirty="0"/>
              <a:t> </a:t>
            </a:r>
            <a:r>
              <a:rPr kumimoji="1" lang="ja-JP" altLang="en-US" sz="2400" dirty="0"/>
              <a:t>社が公開している</a:t>
            </a:r>
            <a:br>
              <a:rPr kumimoji="1" lang="en-US" altLang="ja-JP" sz="2400" dirty="0"/>
            </a:br>
            <a:r>
              <a:rPr kumimoji="1" lang="en-US" altLang="ja-JP" sz="2400" dirty="0"/>
              <a:t>	 </a:t>
            </a:r>
            <a:r>
              <a:rPr kumimoji="1" lang="ja-JP" altLang="en-US" sz="2400" dirty="0"/>
              <a:t>大規模日本語 </a:t>
            </a:r>
            <a:r>
              <a:rPr kumimoji="1" lang="en-US" altLang="ja-JP" sz="2400" dirty="0"/>
              <a:t>SNS </a:t>
            </a:r>
            <a:r>
              <a:rPr kumimoji="1" lang="ja-JP" altLang="en-US" sz="2400" dirty="0"/>
              <a:t>コーパスを用いたモデル</a:t>
            </a:r>
            <a:endParaRPr lang="en-US" altLang="ja-JP" sz="2400" dirty="0"/>
          </a:p>
          <a:p>
            <a:endParaRPr lang="en-US" altLang="ja-JP" sz="2400" dirty="0"/>
          </a:p>
          <a:p>
            <a:endParaRPr lang="en-US" altLang="ja-JP" sz="2400" dirty="0"/>
          </a:p>
          <a:p>
            <a:endParaRPr lang="en-US" altLang="ja-JP" sz="24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818347" y="5709490"/>
            <a:ext cx="3399183" cy="577081"/>
          </a:xfrm>
          <a:prstGeom prst="rect">
            <a:avLst/>
          </a:prstGeom>
          <a:noFill/>
        </p:spPr>
        <p:txBody>
          <a:bodyPr wrap="square" rtlCol="0">
            <a:spAutoFit/>
          </a:bodyPr>
          <a:lstStyle/>
          <a:p>
            <a:r>
              <a:rPr kumimoji="1" lang="ja-JP" altLang="en-US" sz="1050" dirty="0"/>
              <a:t>柴田 知秀</a:t>
            </a:r>
            <a:r>
              <a:rPr kumimoji="1" lang="en-US" altLang="ja-JP" sz="1050" dirty="0"/>
              <a:t>, </a:t>
            </a:r>
            <a:r>
              <a:rPr kumimoji="1" lang="ja-JP" altLang="en-US" sz="1050" dirty="0"/>
              <a:t>河原 大輔</a:t>
            </a:r>
            <a:r>
              <a:rPr kumimoji="1" lang="en-US" altLang="ja-JP" sz="1050" dirty="0"/>
              <a:t>, </a:t>
            </a:r>
            <a:r>
              <a:rPr kumimoji="1" lang="ja-JP" altLang="en-US" sz="1050" dirty="0"/>
              <a:t>黒橋 禎夫</a:t>
            </a:r>
            <a:r>
              <a:rPr kumimoji="1" lang="en-US" altLang="ja-JP" sz="1050" dirty="0"/>
              <a:t>,</a:t>
            </a:r>
          </a:p>
          <a:p>
            <a:r>
              <a:rPr kumimoji="1" lang="en-US" altLang="ja-JP" sz="1050" dirty="0"/>
              <a:t>BERT </a:t>
            </a:r>
            <a:r>
              <a:rPr kumimoji="1" lang="ja-JP" altLang="en-US" sz="1050" dirty="0"/>
              <a:t>による日本語構文解析の精度向上</a:t>
            </a:r>
            <a:r>
              <a:rPr kumimoji="1" lang="en-US" altLang="ja-JP" sz="1050" dirty="0"/>
              <a:t>,</a:t>
            </a:r>
          </a:p>
          <a:p>
            <a:r>
              <a:rPr kumimoji="1" lang="ja-JP" altLang="en-US" sz="1050" dirty="0"/>
              <a:t>言語処理学会 第</a:t>
            </a:r>
            <a:r>
              <a:rPr kumimoji="1" lang="en-US" altLang="ja-JP" sz="1050" dirty="0"/>
              <a:t>25</a:t>
            </a:r>
            <a:r>
              <a:rPr kumimoji="1" lang="ja-JP" altLang="en-US" sz="1050" dirty="0"/>
              <a:t>回年次大会</a:t>
            </a:r>
            <a:r>
              <a:rPr kumimoji="1" lang="en-US" altLang="ja-JP" sz="1050" dirty="0"/>
              <a:t>,pp.205-208,2019</a:t>
            </a:r>
            <a:endParaRPr kumimoji="1" lang="ja-JP" altLang="en-US" sz="1050" dirty="0"/>
          </a:p>
        </p:txBody>
      </p:sp>
      <p:sp>
        <p:nvSpPr>
          <p:cNvPr id="9" name="正方形/長方形 8">
            <a:extLst>
              <a:ext uri="{FF2B5EF4-FFF2-40B4-BE49-F238E27FC236}">
                <a16:creationId xmlns:a16="http://schemas.microsoft.com/office/drawing/2014/main" id="{27FCCE5C-1009-4B12-937F-58ED5FD4170A}"/>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
        <p:nvSpPr>
          <p:cNvPr id="10" name="テキスト ボックス 9">
            <a:extLst>
              <a:ext uri="{FF2B5EF4-FFF2-40B4-BE49-F238E27FC236}">
                <a16:creationId xmlns:a16="http://schemas.microsoft.com/office/drawing/2014/main" id="{831DA734-2342-46A2-A133-26CDF4BA52A2}"/>
              </a:ext>
            </a:extLst>
          </p:cNvPr>
          <p:cNvSpPr txBox="1"/>
          <p:nvPr/>
        </p:nvSpPr>
        <p:spPr>
          <a:xfrm>
            <a:off x="3931810" y="5684901"/>
            <a:ext cx="4994787" cy="577081"/>
          </a:xfrm>
          <a:prstGeom prst="rect">
            <a:avLst/>
          </a:prstGeom>
          <a:noFill/>
        </p:spPr>
        <p:txBody>
          <a:bodyPr wrap="square" rtlCol="0">
            <a:spAutoFit/>
          </a:bodyPr>
          <a:lstStyle/>
          <a:p>
            <a:r>
              <a:rPr kumimoji="1" lang="en-US" altLang="ja-JP" sz="1050" dirty="0"/>
              <a:t>Sakaki,</a:t>
            </a:r>
            <a:r>
              <a:rPr kumimoji="1" lang="ja-JP" altLang="en-US" sz="1050" dirty="0"/>
              <a:t> </a:t>
            </a:r>
            <a:r>
              <a:rPr kumimoji="1" lang="en-US" altLang="ja-JP" sz="1050" dirty="0"/>
              <a:t>Takeshi and </a:t>
            </a:r>
            <a:r>
              <a:rPr kumimoji="1" lang="en-US" altLang="ja-JP" sz="1050" dirty="0" err="1"/>
              <a:t>Mizuki</a:t>
            </a:r>
            <a:r>
              <a:rPr kumimoji="1" lang="en-US" altLang="ja-JP" sz="1050" dirty="0"/>
              <a:t>, Sakae and </a:t>
            </a:r>
            <a:r>
              <a:rPr kumimoji="1" lang="en-US" altLang="ja-JP" sz="1050" dirty="0" err="1"/>
              <a:t>Gunji</a:t>
            </a:r>
            <a:r>
              <a:rPr kumimoji="1" lang="en-US" altLang="ja-JP" sz="1050" dirty="0"/>
              <a:t>, </a:t>
            </a:r>
            <a:r>
              <a:rPr kumimoji="1" lang="en-US" altLang="ja-JP" sz="1050" dirty="0" err="1"/>
              <a:t>Naoyuki</a:t>
            </a:r>
            <a:r>
              <a:rPr kumimoji="1" lang="en-US" altLang="ja-JP" sz="1050" dirty="0"/>
              <a:t> ,</a:t>
            </a:r>
          </a:p>
          <a:p>
            <a:r>
              <a:rPr kumimoji="1" lang="en-US" altLang="ja-JP" sz="1050" dirty="0"/>
              <a:t>BERT Pre-trained model Trained on Large-scale Japanese </a:t>
            </a:r>
            <a:br>
              <a:rPr kumimoji="1" lang="en-US" altLang="ja-JP" sz="1050" dirty="0"/>
            </a:br>
            <a:r>
              <a:rPr kumimoji="1" lang="en-US" altLang="ja-JP" sz="1050" dirty="0"/>
              <a:t>Social Media Corpus, 2019</a:t>
            </a:r>
          </a:p>
        </p:txBody>
      </p:sp>
    </p:spTree>
    <p:extLst>
      <p:ext uri="{BB962C8B-B14F-4D97-AF65-F5344CB8AC3E}">
        <p14:creationId xmlns:p14="http://schemas.microsoft.com/office/powerpoint/2010/main" val="2358923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2073357"/>
            <a:ext cx="7511473" cy="378565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a:p>
            <a:pPr marL="285750" indent="-285750">
              <a:buFont typeface="Arial" panose="020B0604020202020204" pitchFamily="34" charset="0"/>
              <a:buChar char="•"/>
            </a:pPr>
            <a:r>
              <a:rPr kumimoji="1" lang="ja-JP" altLang="en-US" sz="2400" dirty="0"/>
              <a:t>筆者らによって公開されている</a:t>
            </a:r>
            <a:br>
              <a:rPr kumimoji="1" lang="en-US" altLang="ja-JP" sz="2400" dirty="0"/>
            </a:br>
            <a:r>
              <a:rPr kumimoji="1" lang="ja-JP" altLang="en-US" sz="2400" dirty="0"/>
              <a:t>イラスト投稿サイトから約 </a:t>
            </a:r>
            <a:r>
              <a:rPr kumimoji="1" lang="en-US" altLang="ja-JP" sz="2400" dirty="0"/>
              <a:t>100 </a:t>
            </a:r>
            <a:r>
              <a:rPr kumimoji="1" lang="ja-JP" altLang="en-US" sz="2400" dirty="0"/>
              <a:t>万枚を用いて</a:t>
            </a:r>
            <a:br>
              <a:rPr kumimoji="1" lang="en-US" altLang="ja-JP" sz="2400" dirty="0"/>
            </a:br>
            <a:r>
              <a:rPr kumimoji="1" lang="ja-JP" altLang="en-US" sz="2400" dirty="0"/>
              <a:t>学習した事前学習済みモデルを使用</a:t>
            </a:r>
            <a:endParaRPr kumimoji="1" lang="en-US" altLang="ja-JP" sz="2400" dirty="0"/>
          </a:p>
          <a:p>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966281" y="5615651"/>
            <a:ext cx="4200525" cy="646331"/>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p:txBody>
      </p:sp>
      <p:sp>
        <p:nvSpPr>
          <p:cNvPr id="6" name="正方形/長方形 5">
            <a:extLst>
              <a:ext uri="{FF2B5EF4-FFF2-40B4-BE49-F238E27FC236}">
                <a16:creationId xmlns:a16="http://schemas.microsoft.com/office/drawing/2014/main" id="{90B9B1A4-5DC2-4C8A-A2CC-925E9D55C6DD}"/>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28824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solidFill>
                  <a:srgbClr val="F4B54B"/>
                </a:solidFill>
              </a:rPr>
              <a:t>実験手順・設定</a:t>
            </a:r>
            <a:endParaRPr lang="en-US" altLang="ja-JP" sz="2800" dirty="0">
              <a:solidFill>
                <a:srgbClr val="F4B54B"/>
              </a:solidFill>
            </a:endParaRPr>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dirty="0"/>
          </a:p>
        </p:txBody>
      </p:sp>
    </p:spTree>
    <p:extLst>
      <p:ext uri="{BB962C8B-B14F-4D97-AF65-F5344CB8AC3E}">
        <p14:creationId xmlns:p14="http://schemas.microsoft.com/office/powerpoint/2010/main" val="4115983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508779"/>
            <a:ext cx="7621895" cy="2697853"/>
          </a:xfrm>
        </p:spPr>
        <p:txBody>
          <a:bodyPr anchor="t">
            <a:normAutofit/>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文のみを入力とする感情推定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a:p>
            <a:pPr marL="0" indent="0">
              <a:buNone/>
            </a:pP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4158099"/>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
        <p:nvSpPr>
          <p:cNvPr id="6" name="コンテンツ プレースホルダー 2">
            <a:extLst>
              <a:ext uri="{FF2B5EF4-FFF2-40B4-BE49-F238E27FC236}">
                <a16:creationId xmlns:a16="http://schemas.microsoft.com/office/drawing/2014/main" id="{C6BA1BD4-B435-4525-8A0D-F4698AB70FF9}"/>
              </a:ext>
            </a:extLst>
          </p:cNvPr>
          <p:cNvSpPr txBox="1">
            <a:spLocks/>
          </p:cNvSpPr>
          <p:nvPr/>
        </p:nvSpPr>
        <p:spPr>
          <a:xfrm>
            <a:off x="856059" y="3318437"/>
            <a:ext cx="7632730" cy="914120"/>
          </a:xfrm>
          <a:prstGeom prst="rect">
            <a:avLst/>
          </a:prstGeom>
          <a:ln w="28575">
            <a:solidFill>
              <a:schemeClr val="tx1"/>
            </a:solid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ja-JP" altLang="en-US" sz="2400" cap="none" dirty="0">
                <a:solidFill>
                  <a:schemeClr val="accent4">
                    <a:lumMod val="40000"/>
                    <a:lumOff val="60000"/>
                  </a:schemeClr>
                </a:solidFill>
              </a:rPr>
              <a:t>ニュートラル</a:t>
            </a:r>
            <a:r>
              <a:rPr lang="ja-JP" altLang="en-US" sz="2400" cap="none" dirty="0"/>
              <a:t>　</a:t>
            </a:r>
            <a:r>
              <a:rPr lang="ja-JP" altLang="en-US" sz="2400" cap="none" dirty="0">
                <a:solidFill>
                  <a:schemeClr val="accent6">
                    <a:lumMod val="40000"/>
                    <a:lumOff val="60000"/>
                  </a:schemeClr>
                </a:solidFill>
              </a:rPr>
              <a:t>喜楽</a:t>
            </a:r>
            <a:r>
              <a:rPr lang="ja-JP" altLang="en-US" sz="2400" cap="none" dirty="0"/>
              <a:t>　</a:t>
            </a:r>
            <a:r>
              <a:rPr lang="ja-JP" altLang="en-US" sz="2400" cap="none" dirty="0">
                <a:solidFill>
                  <a:schemeClr val="accent4">
                    <a:lumMod val="40000"/>
                    <a:lumOff val="60000"/>
                  </a:schemeClr>
                </a:solidFill>
              </a:rPr>
              <a:t>驚愕　恐怖　悲哀　憤怒　嫌悪</a:t>
            </a:r>
            <a:endParaRPr lang="en-US" altLang="ja-JP" sz="2400" strike="sngStrike" cap="none" dirty="0">
              <a:solidFill>
                <a:schemeClr val="accent4">
                  <a:lumMod val="40000"/>
                  <a:lumOff val="60000"/>
                </a:schemeClr>
              </a:solidFill>
            </a:endParaRPr>
          </a:p>
        </p:txBody>
      </p:sp>
    </p:spTree>
    <p:extLst>
      <p:ext uri="{BB962C8B-B14F-4D97-AF65-F5344CB8AC3E}">
        <p14:creationId xmlns:p14="http://schemas.microsoft.com/office/powerpoint/2010/main" val="1711041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1 : </a:t>
            </a:r>
            <a:r>
              <a:rPr lang="ja-JP" altLang="en-US" dirty="0">
                <a:solidFill>
                  <a:schemeClr val="tx1">
                    <a:lumMod val="95000"/>
                  </a:schemeClr>
                </a:solidFill>
              </a:rPr>
              <a:t>セリフ </a:t>
            </a:r>
            <a:r>
              <a:rPr lang="en-US" altLang="ja-JP" dirty="0">
                <a:solidFill>
                  <a:schemeClr val="tx1">
                    <a:lumMod val="95000"/>
                  </a:schemeClr>
                </a:solidFill>
              </a:rPr>
              <a:t>1 </a:t>
            </a:r>
            <a:r>
              <a:rPr lang="ja-JP" altLang="en-US" dirty="0">
                <a:solidFill>
                  <a:schemeClr val="tx1">
                    <a:lumMod val="95000"/>
                  </a:schemeClr>
                </a:solidFill>
              </a:rPr>
              <a:t>文のみを入力とする</a:t>
            </a:r>
            <a:r>
              <a:rPr lang="ja-JP" altLang="en-US" cap="none" dirty="0">
                <a:solidFill>
                  <a:schemeClr val="tx1"/>
                </a:solidFill>
              </a:rPr>
              <a:t>感情推定</a:t>
            </a:r>
            <a:r>
              <a:rPr lang="en-US" altLang="ja-JP" cap="none" dirty="0">
                <a:solidFill>
                  <a:schemeClr val="tx1"/>
                </a:solidFill>
              </a:rPr>
              <a:t> </a:t>
            </a:r>
            <a:endParaRPr lang="ja-JP" altLang="en-US"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1938992"/>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24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p:txBody>
      </p:sp>
      <p:grpSp>
        <p:nvGrpSpPr>
          <p:cNvPr id="3" name="グループ化 2">
            <a:extLst>
              <a:ext uri="{FF2B5EF4-FFF2-40B4-BE49-F238E27FC236}">
                <a16:creationId xmlns:a16="http://schemas.microsoft.com/office/drawing/2014/main" id="{2102ADEE-07C7-4A2A-BD32-33BC825399B5}"/>
              </a:ext>
            </a:extLst>
          </p:cNvPr>
          <p:cNvGrpSpPr/>
          <p:nvPr/>
        </p:nvGrpSpPr>
        <p:grpSpPr>
          <a:xfrm>
            <a:off x="1012381" y="3915434"/>
            <a:ext cx="7116857" cy="2157554"/>
            <a:chOff x="663678" y="3601109"/>
            <a:chExt cx="7116857" cy="2157554"/>
          </a:xfrm>
        </p:grpSpPr>
        <p:sp>
          <p:nvSpPr>
            <p:cNvPr id="41" name="正方形/長方形 40">
              <a:extLst>
                <a:ext uri="{FF2B5EF4-FFF2-40B4-BE49-F238E27FC236}">
                  <a16:creationId xmlns:a16="http://schemas.microsoft.com/office/drawing/2014/main" id="{7625B30A-BEEB-4EF7-8BDF-F1477928EBF5}"/>
                </a:ext>
              </a:extLst>
            </p:cNvPr>
            <p:cNvSpPr/>
            <p:nvPr/>
          </p:nvSpPr>
          <p:spPr>
            <a:xfrm>
              <a:off x="663678" y="4309329"/>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425326" y="4309329"/>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739817" y="3832207"/>
              <a:ext cx="1106025" cy="461665"/>
            </a:xfrm>
            <a:prstGeom prst="rect">
              <a:avLst/>
            </a:prstGeom>
            <a:noFill/>
          </p:spPr>
          <p:txBody>
            <a:bodyPr wrap="square" rtlCol="0">
              <a:spAutoFit/>
            </a:bodyPr>
            <a:lstStyle/>
            <a:p>
              <a:pPr algn="ctr"/>
              <a:r>
                <a:rPr kumimoji="1" lang="ja-JP" altLang="en-US" sz="2400" dirty="0"/>
                <a:t>入力</a:t>
              </a:r>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549917" y="3852440"/>
              <a:ext cx="1106025" cy="461665"/>
            </a:xfrm>
            <a:prstGeom prst="rect">
              <a:avLst/>
            </a:prstGeom>
            <a:noFill/>
          </p:spPr>
          <p:txBody>
            <a:bodyPr wrap="square" rtlCol="0">
              <a:spAutoFit/>
            </a:bodyPr>
            <a:lstStyle/>
            <a:p>
              <a:pPr algn="ctr"/>
              <a:r>
                <a:rPr kumimoji="1" lang="ja-JP" altLang="en-US" sz="2400" dirty="0"/>
                <a:t>出力</a:t>
              </a:r>
            </a:p>
          </p:txBody>
        </p:sp>
        <p:sp>
          <p:nvSpPr>
            <p:cNvPr id="45" name="正方形/長方形 44">
              <a:extLst>
                <a:ext uri="{FF2B5EF4-FFF2-40B4-BE49-F238E27FC236}">
                  <a16:creationId xmlns:a16="http://schemas.microsoft.com/office/drawing/2014/main" id="{DFE93C28-9473-4DFF-B8F1-56439085E60E}"/>
                </a:ext>
              </a:extLst>
            </p:cNvPr>
            <p:cNvSpPr/>
            <p:nvPr/>
          </p:nvSpPr>
          <p:spPr>
            <a:xfrm>
              <a:off x="2366432" y="4309329"/>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stCxn id="41" idx="3"/>
              <a:endCxn id="45" idx="1"/>
            </p:cNvCxnSpPr>
            <p:nvPr/>
          </p:nvCxnSpPr>
          <p:spPr>
            <a:xfrm>
              <a:off x="1921982" y="4553659"/>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231E3505-B8C3-41DA-A197-024D63C84C02}"/>
                </a:ext>
              </a:extLst>
            </p:cNvPr>
            <p:cNvCxnSpPr>
              <a:cxnSpLocks/>
              <a:stCxn id="45" idx="3"/>
            </p:cNvCxnSpPr>
            <p:nvPr/>
          </p:nvCxnSpPr>
          <p:spPr>
            <a:xfrm flipV="1">
              <a:off x="3721641" y="4553659"/>
              <a:ext cx="1340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4D5558A-E5E5-4E18-AE95-AC5AC3D1AF9A}"/>
                </a:ext>
              </a:extLst>
            </p:cNvPr>
            <p:cNvCxnSpPr>
              <a:cxnSpLocks/>
              <a:endCxn id="50" idx="1"/>
            </p:cNvCxnSpPr>
            <p:nvPr/>
          </p:nvCxnSpPr>
          <p:spPr>
            <a:xfrm>
              <a:off x="4978048" y="4553659"/>
              <a:ext cx="16149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B507F910-CAEE-47A4-B5E0-DAC1EF030F8D}"/>
                </a:ext>
              </a:extLst>
            </p:cNvPr>
            <p:cNvSpPr/>
            <p:nvPr/>
          </p:nvSpPr>
          <p:spPr>
            <a:xfrm>
              <a:off x="5139539" y="4309334"/>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51" name="直線矢印コネクタ 50">
              <a:extLst>
                <a:ext uri="{FF2B5EF4-FFF2-40B4-BE49-F238E27FC236}">
                  <a16:creationId xmlns:a16="http://schemas.microsoft.com/office/drawing/2014/main" id="{970EC786-FA58-45BE-A0F9-E4DD81B0B989}"/>
                </a:ext>
              </a:extLst>
            </p:cNvPr>
            <p:cNvCxnSpPr>
              <a:cxnSpLocks/>
              <a:stCxn id="50" idx="3"/>
              <a:endCxn id="42" idx="1"/>
            </p:cNvCxnSpPr>
            <p:nvPr/>
          </p:nvCxnSpPr>
          <p:spPr>
            <a:xfrm flipV="1">
              <a:off x="6158262" y="4553659"/>
              <a:ext cx="26706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96FC561C-B3D3-4C75-81C7-C48A45F6BB1E}"/>
                </a:ext>
              </a:extLst>
            </p:cNvPr>
            <p:cNvSpPr txBox="1"/>
            <p:nvPr/>
          </p:nvSpPr>
          <p:spPr>
            <a:xfrm>
              <a:off x="2198189" y="3601109"/>
              <a:ext cx="1691695" cy="400111"/>
            </a:xfrm>
            <a:prstGeom prst="rect">
              <a:avLst/>
            </a:prstGeom>
            <a:noFill/>
          </p:spPr>
          <p:txBody>
            <a:bodyPr wrap="square" rtlCol="0">
              <a:spAutoFit/>
            </a:bodyPr>
            <a:lstStyle/>
            <a:p>
              <a:pPr algn="ctr"/>
              <a:r>
                <a:rPr kumimoji="1" lang="ja-JP" altLang="en-US" sz="2000" dirty="0"/>
                <a:t>分散表現化</a:t>
              </a:r>
            </a:p>
          </p:txBody>
        </p:sp>
        <p:sp>
          <p:nvSpPr>
            <p:cNvPr id="57" name="テキスト ボックス 56">
              <a:extLst>
                <a:ext uri="{FF2B5EF4-FFF2-40B4-BE49-F238E27FC236}">
                  <a16:creationId xmlns:a16="http://schemas.microsoft.com/office/drawing/2014/main" id="{C6D6EE58-0D5C-4DFE-A3E0-2FD2CDA8CCD7}"/>
                </a:ext>
              </a:extLst>
            </p:cNvPr>
            <p:cNvSpPr txBox="1"/>
            <p:nvPr/>
          </p:nvSpPr>
          <p:spPr>
            <a:xfrm>
              <a:off x="2080321" y="3862005"/>
              <a:ext cx="1927429" cy="369332"/>
            </a:xfrm>
            <a:prstGeom prst="rect">
              <a:avLst/>
            </a:prstGeom>
            <a:noFill/>
          </p:spPr>
          <p:txBody>
            <a:bodyPr wrap="square" rtlCol="0">
              <a:spAutoFit/>
            </a:bodyPr>
            <a:lstStyle/>
            <a:p>
              <a:pPr algn="ctr"/>
              <a:r>
                <a:rPr kumimoji="1" lang="ja-JP" altLang="en-US" dirty="0"/>
                <a:t>（エンコーダ）</a:t>
              </a:r>
            </a:p>
          </p:txBody>
        </p:sp>
        <p:sp>
          <p:nvSpPr>
            <p:cNvPr id="59" name="テキスト ボックス 58">
              <a:extLst>
                <a:ext uri="{FF2B5EF4-FFF2-40B4-BE49-F238E27FC236}">
                  <a16:creationId xmlns:a16="http://schemas.microsoft.com/office/drawing/2014/main" id="{6D653CF6-8A92-4195-AD7E-CB160A49A587}"/>
                </a:ext>
              </a:extLst>
            </p:cNvPr>
            <p:cNvSpPr txBox="1"/>
            <p:nvPr/>
          </p:nvSpPr>
          <p:spPr>
            <a:xfrm>
              <a:off x="2181616" y="4896889"/>
              <a:ext cx="1671751" cy="861774"/>
            </a:xfrm>
            <a:prstGeom prst="rect">
              <a:avLst/>
            </a:prstGeom>
            <a:noFill/>
          </p:spPr>
          <p:txBody>
            <a:bodyPr wrap="square" rtlCol="0">
              <a:spAutoFit/>
            </a:bodyPr>
            <a:lstStyle/>
            <a:p>
              <a:pPr algn="ctr"/>
              <a:r>
                <a:rPr kumimoji="1" lang="ja-JP" altLang="en-US" sz="1600" b="1" dirty="0"/>
                <a:t>京大 </a:t>
              </a:r>
              <a:r>
                <a:rPr kumimoji="1" lang="en-US" altLang="ja-JP" sz="1600" b="1" dirty="0"/>
                <a:t>BERT </a:t>
              </a:r>
            </a:p>
            <a:p>
              <a:pPr algn="ctr"/>
              <a:r>
                <a:rPr kumimoji="1" lang="en-US" altLang="ja-JP" sz="1600" b="1" dirty="0"/>
                <a:t>or</a:t>
              </a:r>
            </a:p>
            <a:p>
              <a:pPr algn="ctr"/>
              <a:r>
                <a:rPr kumimoji="1" lang="en-US" altLang="ja-JP" sz="1600" b="1" dirty="0" err="1"/>
                <a:t>hottoSNS</a:t>
              </a:r>
              <a:r>
                <a:rPr kumimoji="1" lang="en-US" altLang="ja-JP" sz="1600" b="1" dirty="0"/>
                <a:t>-BERT</a:t>
              </a:r>
              <a:endParaRPr kumimoji="1" lang="ja-JP" altLang="en-US" sz="1600" b="1" dirty="0"/>
            </a:p>
          </p:txBody>
        </p:sp>
        <p:sp>
          <p:nvSpPr>
            <p:cNvPr id="60" name="テキスト ボックス 59">
              <a:extLst>
                <a:ext uri="{FF2B5EF4-FFF2-40B4-BE49-F238E27FC236}">
                  <a16:creationId xmlns:a16="http://schemas.microsoft.com/office/drawing/2014/main" id="{5A66EEF7-BDD5-45B4-8826-2B964D31DAC9}"/>
                </a:ext>
              </a:extLst>
            </p:cNvPr>
            <p:cNvSpPr txBox="1"/>
            <p:nvPr/>
          </p:nvSpPr>
          <p:spPr>
            <a:xfrm>
              <a:off x="4643657" y="4897700"/>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61" name="正方形/長方形 60">
              <a:extLst>
                <a:ext uri="{FF2B5EF4-FFF2-40B4-BE49-F238E27FC236}">
                  <a16:creationId xmlns:a16="http://schemas.microsoft.com/office/drawing/2014/main" id="{19CD2151-D68A-4BF0-9C6D-78800F56D3E6}"/>
                </a:ext>
              </a:extLst>
            </p:cNvPr>
            <p:cNvSpPr/>
            <p:nvPr/>
          </p:nvSpPr>
          <p:spPr>
            <a:xfrm>
              <a:off x="3872431" y="4250887"/>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62" name="テキスト ボックス 61">
              <a:extLst>
                <a:ext uri="{FF2B5EF4-FFF2-40B4-BE49-F238E27FC236}">
                  <a16:creationId xmlns:a16="http://schemas.microsoft.com/office/drawing/2014/main" id="{49D7A24A-EAB9-4F2D-A2AA-3F8018F1CE16}"/>
                </a:ext>
              </a:extLst>
            </p:cNvPr>
            <p:cNvSpPr txBox="1"/>
            <p:nvPr/>
          </p:nvSpPr>
          <p:spPr>
            <a:xfrm>
              <a:off x="3762037" y="4896889"/>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grpSp>
      <p:sp>
        <p:nvSpPr>
          <p:cNvPr id="64" name="テキスト ボックス 63">
            <a:extLst>
              <a:ext uri="{FF2B5EF4-FFF2-40B4-BE49-F238E27FC236}">
                <a16:creationId xmlns:a16="http://schemas.microsoft.com/office/drawing/2014/main" id="{596C7D3D-A461-4FB4-81F7-3D2CCFF0D97A}"/>
              </a:ext>
            </a:extLst>
          </p:cNvPr>
          <p:cNvSpPr txBox="1"/>
          <p:nvPr/>
        </p:nvSpPr>
        <p:spPr>
          <a:xfrm>
            <a:off x="6613809" y="5211214"/>
            <a:ext cx="1671751" cy="892552"/>
          </a:xfrm>
          <a:prstGeom prst="rect">
            <a:avLst/>
          </a:prstGeom>
          <a:noFill/>
        </p:spPr>
        <p:txBody>
          <a:bodyPr wrap="square" rtlCol="0">
            <a:spAutoFit/>
          </a:bodyPr>
          <a:lstStyle/>
          <a:p>
            <a:pPr algn="ctr"/>
            <a:r>
              <a:rPr kumimoji="1" lang="en-US" altLang="ja-JP" sz="1600" b="1" dirty="0"/>
              <a:t>“</a:t>
            </a:r>
            <a:r>
              <a:rPr lang="ja-JP" altLang="en-US" dirty="0">
                <a:solidFill>
                  <a:schemeClr val="accent6">
                    <a:lumMod val="40000"/>
                    <a:lumOff val="60000"/>
                  </a:schemeClr>
                </a:solidFill>
              </a:rPr>
              <a:t>喜楽</a:t>
            </a:r>
            <a:r>
              <a:rPr kumimoji="1" lang="en-US" altLang="ja-JP" sz="1600" b="1" dirty="0"/>
              <a:t>”</a:t>
            </a:r>
          </a:p>
          <a:p>
            <a:pPr algn="ctr"/>
            <a:r>
              <a:rPr kumimoji="1" lang="en-US" altLang="ja-JP" sz="1600" b="1" dirty="0"/>
              <a:t>or</a:t>
            </a:r>
          </a:p>
          <a:p>
            <a:pPr algn="ctr"/>
            <a:r>
              <a:rPr kumimoji="1" lang="en-US" altLang="ja-JP" sz="1600" b="1" dirty="0"/>
              <a:t>“</a:t>
            </a:r>
            <a:r>
              <a:rPr lang="ja-JP" altLang="en-US" dirty="0">
                <a:solidFill>
                  <a:schemeClr val="accent4">
                    <a:lumMod val="40000"/>
                    <a:lumOff val="60000"/>
                  </a:schemeClr>
                </a:solidFill>
              </a:rPr>
              <a:t>その他</a:t>
            </a:r>
            <a:r>
              <a:rPr kumimoji="1" lang="en-US" altLang="ja-JP" sz="1600" b="1" dirty="0"/>
              <a:t>”</a:t>
            </a:r>
            <a:endParaRPr kumimoji="1" lang="ja-JP" altLang="en-US" sz="1600" b="1" dirty="0"/>
          </a:p>
        </p:txBody>
      </p:sp>
    </p:spTree>
    <p:extLst>
      <p:ext uri="{BB962C8B-B14F-4D97-AF65-F5344CB8AC3E}">
        <p14:creationId xmlns:p14="http://schemas.microsoft.com/office/powerpoint/2010/main" val="1811408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dirty="0"/>
          </a:p>
        </p:txBody>
      </p:sp>
      <p:sp>
        <p:nvSpPr>
          <p:cNvPr id="17" name="タイトル 1">
            <a:extLst>
              <a:ext uri="{FF2B5EF4-FFF2-40B4-BE49-F238E27FC236}">
                <a16:creationId xmlns:a16="http://schemas.microsoft.com/office/drawing/2014/main" id="{035AD950-CC7E-4001-94D1-9146EE155C0A}"/>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2 :</a:t>
            </a:r>
            <a:r>
              <a:rPr lang="ja-JP" altLang="en-US" sz="2800" dirty="0">
                <a:solidFill>
                  <a:schemeClr val="tx1">
                    <a:lumMod val="95000"/>
                  </a:schemeClr>
                </a:solidFill>
              </a:rPr>
              <a:t>マルチモーダルな感情推定の検討</a:t>
            </a:r>
            <a:endParaRPr lang="ja-JP" altLang="en-US" cap="none" dirty="0">
              <a:solidFill>
                <a:schemeClr val="tx1"/>
              </a:solidFill>
            </a:endParaRPr>
          </a:p>
        </p:txBody>
      </p:sp>
      <p:sp>
        <p:nvSpPr>
          <p:cNvPr id="81" name="テキスト ボックス 80">
            <a:extLst>
              <a:ext uri="{FF2B5EF4-FFF2-40B4-BE49-F238E27FC236}">
                <a16:creationId xmlns:a16="http://schemas.microsoft.com/office/drawing/2014/main" id="{D078D7ED-9029-4592-8AEF-52108FA1765E}"/>
              </a:ext>
            </a:extLst>
          </p:cNvPr>
          <p:cNvSpPr txBox="1"/>
          <p:nvPr/>
        </p:nvSpPr>
        <p:spPr>
          <a:xfrm>
            <a:off x="856061" y="1732113"/>
            <a:ext cx="6507894" cy="1569660"/>
          </a:xfrm>
          <a:prstGeom prst="rect">
            <a:avLst/>
          </a:prstGeom>
          <a:noFill/>
        </p:spPr>
        <p:txBody>
          <a:bodyPr wrap="square" rtlCol="0">
            <a:spAutoFit/>
          </a:bodyPr>
          <a:lstStyle/>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12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a:p>
            <a:endParaRPr lang="en-US" altLang="ja-JP" sz="1200" dirty="0">
              <a:solidFill>
                <a:schemeClr val="tx1">
                  <a:lumMod val="95000"/>
                </a:schemeClr>
              </a:solidFill>
            </a:endParaRPr>
          </a:p>
          <a:p>
            <a:r>
              <a:rPr lang="ja-JP" altLang="en-US" sz="2400" dirty="0">
                <a:solidFill>
                  <a:schemeClr val="tx1">
                    <a:lumMod val="95000"/>
                  </a:schemeClr>
                </a:solidFill>
              </a:rPr>
              <a:t>・コマベクトルは固定</a:t>
            </a:r>
            <a:endParaRPr lang="en-US" altLang="ja-JP" sz="2400" dirty="0">
              <a:solidFill>
                <a:schemeClr val="tx1">
                  <a:lumMod val="95000"/>
                </a:schemeClr>
              </a:solidFill>
            </a:endParaRPr>
          </a:p>
        </p:txBody>
      </p:sp>
      <p:grpSp>
        <p:nvGrpSpPr>
          <p:cNvPr id="84" name="グループ化 83">
            <a:extLst>
              <a:ext uri="{FF2B5EF4-FFF2-40B4-BE49-F238E27FC236}">
                <a16:creationId xmlns:a16="http://schemas.microsoft.com/office/drawing/2014/main" id="{1021638A-0F58-48A1-AF16-6F701A952C75}"/>
              </a:ext>
            </a:extLst>
          </p:cNvPr>
          <p:cNvGrpSpPr/>
          <p:nvPr/>
        </p:nvGrpSpPr>
        <p:grpSpPr>
          <a:xfrm>
            <a:off x="227545" y="3668416"/>
            <a:ext cx="8796925" cy="2698641"/>
            <a:chOff x="227545" y="3668416"/>
            <a:chExt cx="8796925" cy="2698641"/>
          </a:xfrm>
        </p:grpSpPr>
        <p:grpSp>
          <p:nvGrpSpPr>
            <p:cNvPr id="80" name="グループ化 79">
              <a:extLst>
                <a:ext uri="{FF2B5EF4-FFF2-40B4-BE49-F238E27FC236}">
                  <a16:creationId xmlns:a16="http://schemas.microsoft.com/office/drawing/2014/main" id="{D45C1FCB-A271-46E4-8606-45BF8ADE4FCE}"/>
                </a:ext>
              </a:extLst>
            </p:cNvPr>
            <p:cNvGrpSpPr/>
            <p:nvPr/>
          </p:nvGrpSpPr>
          <p:grpSpPr>
            <a:xfrm>
              <a:off x="227545" y="3668416"/>
              <a:ext cx="8688909" cy="2698641"/>
              <a:chOff x="157911" y="3162252"/>
              <a:chExt cx="8688909" cy="2698641"/>
            </a:xfrm>
          </p:grpSpPr>
          <p:sp>
            <p:nvSpPr>
              <p:cNvPr id="36" name="正方形/長方形 35">
                <a:extLst>
                  <a:ext uri="{FF2B5EF4-FFF2-40B4-BE49-F238E27FC236}">
                    <a16:creationId xmlns:a16="http://schemas.microsoft.com/office/drawing/2014/main" id="{93E11F33-EF56-4875-8BBE-A3E48A176372}"/>
                  </a:ext>
                </a:extLst>
              </p:cNvPr>
              <p:cNvSpPr/>
              <p:nvPr/>
            </p:nvSpPr>
            <p:spPr>
              <a:xfrm>
                <a:off x="622398" y="387047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7" name="直線矢印コネクタ 36">
                <a:extLst>
                  <a:ext uri="{FF2B5EF4-FFF2-40B4-BE49-F238E27FC236}">
                    <a16:creationId xmlns:a16="http://schemas.microsoft.com/office/drawing/2014/main" id="{B60712DB-94E0-42E8-B0DA-040793A61FD5}"/>
                  </a:ext>
                </a:extLst>
              </p:cNvPr>
              <p:cNvCxnSpPr>
                <a:cxnSpLocks/>
                <a:endCxn id="36" idx="1"/>
              </p:cNvCxnSpPr>
              <p:nvPr/>
            </p:nvCxnSpPr>
            <p:spPr>
              <a:xfrm>
                <a:off x="177948" y="4114801"/>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7808888D-DEBA-46B9-81E5-D5B65907CA46}"/>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9" name="直線矢印コネクタ 38">
                <a:extLst>
                  <a:ext uri="{FF2B5EF4-FFF2-40B4-BE49-F238E27FC236}">
                    <a16:creationId xmlns:a16="http://schemas.microsoft.com/office/drawing/2014/main" id="{914A1AD6-32E5-4C21-9FC4-4BC2840E0EA3}"/>
                  </a:ext>
                </a:extLst>
              </p:cNvPr>
              <p:cNvCxnSpPr>
                <a:cxnSpLocks/>
                <a:stCxn id="36" idx="3"/>
              </p:cNvCxnSpPr>
              <p:nvPr/>
            </p:nvCxnSpPr>
            <p:spPr>
              <a:xfrm flipV="1">
                <a:off x="1977607" y="4114801"/>
                <a:ext cx="1253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3F93AA68-5D2D-4A0D-96AF-84BA8AE40498}"/>
                  </a:ext>
                </a:extLst>
              </p:cNvPr>
              <p:cNvCxnSpPr>
                <a:cxnSpLocks/>
                <a:stCxn id="68" idx="3"/>
              </p:cNvCxnSpPr>
              <p:nvPr/>
            </p:nvCxnSpPr>
            <p:spPr>
              <a:xfrm>
                <a:off x="700753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18AFC7D5-695D-473F-9A89-5CC87EB8B8F4}"/>
                  </a:ext>
                </a:extLst>
              </p:cNvPr>
              <p:cNvSpPr/>
              <p:nvPr/>
            </p:nvSpPr>
            <p:spPr>
              <a:xfrm>
                <a:off x="744023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44" name="正方形/長方形 43">
                <a:extLst>
                  <a:ext uri="{FF2B5EF4-FFF2-40B4-BE49-F238E27FC236}">
                    <a16:creationId xmlns:a16="http://schemas.microsoft.com/office/drawing/2014/main" id="{C95C592C-D463-4B80-87A9-7DCA35E842B7}"/>
                  </a:ext>
                </a:extLst>
              </p:cNvPr>
              <p:cNvSpPr/>
              <p:nvPr/>
            </p:nvSpPr>
            <p:spPr>
              <a:xfrm>
                <a:off x="622398" y="492491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5" name="直線矢印コネクタ 44">
                <a:extLst>
                  <a:ext uri="{FF2B5EF4-FFF2-40B4-BE49-F238E27FC236}">
                    <a16:creationId xmlns:a16="http://schemas.microsoft.com/office/drawing/2014/main" id="{E6D910C6-3CA1-4BCB-A1DB-2F3DE3FB4EFC}"/>
                  </a:ext>
                </a:extLst>
              </p:cNvPr>
              <p:cNvCxnSpPr>
                <a:cxnSpLocks/>
                <a:endCxn id="44" idx="1"/>
              </p:cNvCxnSpPr>
              <p:nvPr/>
            </p:nvCxnSpPr>
            <p:spPr>
              <a:xfrm>
                <a:off x="157911" y="5169243"/>
                <a:ext cx="46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F7D3E6A5-7CCB-4E27-A87F-495540696ABD}"/>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6EC3C08-9F2B-43EA-B663-D3C57DAB62AA}"/>
                  </a:ext>
                </a:extLst>
              </p:cNvPr>
              <p:cNvSpPr txBox="1"/>
              <p:nvPr/>
            </p:nvSpPr>
            <p:spPr>
              <a:xfrm>
                <a:off x="454155" y="3162252"/>
                <a:ext cx="1691695" cy="400110"/>
              </a:xfrm>
              <a:prstGeom prst="rect">
                <a:avLst/>
              </a:prstGeom>
              <a:noFill/>
            </p:spPr>
            <p:txBody>
              <a:bodyPr wrap="square" rtlCol="0">
                <a:spAutoFit/>
              </a:bodyPr>
              <a:lstStyle/>
              <a:p>
                <a:pPr algn="ctr"/>
                <a:r>
                  <a:rPr kumimoji="1" lang="ja-JP" altLang="en-US" sz="2000" dirty="0"/>
                  <a:t>分散表現化</a:t>
                </a:r>
              </a:p>
            </p:txBody>
          </p:sp>
          <p:sp>
            <p:nvSpPr>
              <p:cNvPr id="48" name="テキスト ボックス 47">
                <a:extLst>
                  <a:ext uri="{FF2B5EF4-FFF2-40B4-BE49-F238E27FC236}">
                    <a16:creationId xmlns:a16="http://schemas.microsoft.com/office/drawing/2014/main" id="{2604011D-41D8-4389-8EB2-BB818D78BC77}"/>
                  </a:ext>
                </a:extLst>
              </p:cNvPr>
              <p:cNvSpPr txBox="1"/>
              <p:nvPr/>
            </p:nvSpPr>
            <p:spPr>
              <a:xfrm>
                <a:off x="336287" y="3423148"/>
                <a:ext cx="1927429" cy="369332"/>
              </a:xfrm>
              <a:prstGeom prst="rect">
                <a:avLst/>
              </a:prstGeom>
              <a:noFill/>
            </p:spPr>
            <p:txBody>
              <a:bodyPr wrap="square" rtlCol="0">
                <a:spAutoFit/>
              </a:bodyPr>
              <a:lstStyle/>
              <a:p>
                <a:pPr algn="ctr"/>
                <a:r>
                  <a:rPr kumimoji="1" lang="ja-JP" altLang="en-US" dirty="0"/>
                  <a:t>（エンコーダ）</a:t>
                </a:r>
              </a:p>
            </p:txBody>
          </p:sp>
          <p:cxnSp>
            <p:nvCxnSpPr>
              <p:cNvPr id="49" name="直線矢印コネクタ 48">
                <a:extLst>
                  <a:ext uri="{FF2B5EF4-FFF2-40B4-BE49-F238E27FC236}">
                    <a16:creationId xmlns:a16="http://schemas.microsoft.com/office/drawing/2014/main" id="{EADA2A8F-C4EC-412A-8113-C28A264C5FEF}"/>
                  </a:ext>
                </a:extLst>
              </p:cNvPr>
              <p:cNvCxnSpPr>
                <a:cxnSpLocks/>
                <a:stCxn id="44" idx="3"/>
              </p:cNvCxnSpPr>
              <p:nvPr/>
            </p:nvCxnSpPr>
            <p:spPr>
              <a:xfrm>
                <a:off x="1977607" y="5169242"/>
                <a:ext cx="134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66A2DC73-2ED1-41FD-94CA-0A97515E06C0}"/>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5" name="正方形/長方形 54">
                <a:extLst>
                  <a:ext uri="{FF2B5EF4-FFF2-40B4-BE49-F238E27FC236}">
                    <a16:creationId xmlns:a16="http://schemas.microsoft.com/office/drawing/2014/main" id="{41DACBF6-B928-4567-8D3D-FDEA56670C47}"/>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7" name="直線矢印コネクタ 56">
                <a:extLst>
                  <a:ext uri="{FF2B5EF4-FFF2-40B4-BE49-F238E27FC236}">
                    <a16:creationId xmlns:a16="http://schemas.microsoft.com/office/drawing/2014/main" id="{D1F0706A-35AD-45DA-9F0D-C427FADAF360}"/>
                  </a:ext>
                </a:extLst>
              </p:cNvPr>
              <p:cNvCxnSpPr>
                <a:cxnSpLocks/>
                <a:stCxn id="54" idx="3"/>
                <a:endCxn id="38"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C2C8E60-2FF7-4016-BA1F-A305CCD0C14C}"/>
                  </a:ext>
                </a:extLst>
              </p:cNvPr>
              <p:cNvCxnSpPr>
                <a:cxnSpLocks/>
                <a:stCxn id="38" idx="6"/>
                <a:endCxn id="65" idx="1"/>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C6BE6F65-7752-45AA-A6A6-5AE66B9393F1}"/>
                  </a:ext>
                </a:extLst>
              </p:cNvPr>
              <p:cNvGrpSpPr/>
              <p:nvPr/>
            </p:nvGrpSpPr>
            <p:grpSpPr>
              <a:xfrm>
                <a:off x="4143877" y="3816322"/>
                <a:ext cx="2863659" cy="596957"/>
                <a:chOff x="4143877" y="3816322"/>
                <a:chExt cx="2863659" cy="596957"/>
              </a:xfrm>
            </p:grpSpPr>
            <p:sp>
              <p:nvSpPr>
                <p:cNvPr id="65" name="正方形/長方形 64">
                  <a:extLst>
                    <a:ext uri="{FF2B5EF4-FFF2-40B4-BE49-F238E27FC236}">
                      <a16:creationId xmlns:a16="http://schemas.microsoft.com/office/drawing/2014/main" id="{557828E7-3A05-453A-8D4E-D777D446C5EE}"/>
                    </a:ext>
                  </a:extLst>
                </p:cNvPr>
                <p:cNvSpPr/>
                <p:nvPr/>
              </p:nvSpPr>
              <p:spPr>
                <a:xfrm>
                  <a:off x="4143877"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68" name="正方形/長方形 67">
                  <a:extLst>
                    <a:ext uri="{FF2B5EF4-FFF2-40B4-BE49-F238E27FC236}">
                      <a16:creationId xmlns:a16="http://schemas.microsoft.com/office/drawing/2014/main" id="{2606C29B-EE5E-4CE4-B349-467206931E6B}"/>
                    </a:ext>
                  </a:extLst>
                </p:cNvPr>
                <p:cNvSpPr/>
                <p:nvPr/>
              </p:nvSpPr>
              <p:spPr>
                <a:xfrm>
                  <a:off x="5051663" y="3816322"/>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71" name="直線矢印コネクタ 70">
                <a:extLst>
                  <a:ext uri="{FF2B5EF4-FFF2-40B4-BE49-F238E27FC236}">
                    <a16:creationId xmlns:a16="http://schemas.microsoft.com/office/drawing/2014/main" id="{F37935D0-892F-467C-9DEA-D2DAE1B5708C}"/>
                  </a:ext>
                </a:extLst>
              </p:cNvPr>
              <p:cNvCxnSpPr>
                <a:cxnSpLocks/>
                <a:stCxn id="41" idx="3"/>
              </p:cNvCxnSpPr>
              <p:nvPr/>
            </p:nvCxnSpPr>
            <p:spPr>
              <a:xfrm>
                <a:off x="845895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92399324-5881-426F-ADB1-438AD7B25354}"/>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76" name="テキスト ボックス 75">
                <a:extLst>
                  <a:ext uri="{FF2B5EF4-FFF2-40B4-BE49-F238E27FC236}">
                    <a16:creationId xmlns:a16="http://schemas.microsoft.com/office/drawing/2014/main" id="{07235211-E90C-4D0A-A95F-CED3BECDCB40}"/>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sp>
            <p:nvSpPr>
              <p:cNvPr id="77" name="テキスト ボックス 76">
                <a:extLst>
                  <a:ext uri="{FF2B5EF4-FFF2-40B4-BE49-F238E27FC236}">
                    <a16:creationId xmlns:a16="http://schemas.microsoft.com/office/drawing/2014/main" id="{47BFCA2B-4F17-46C3-B644-108103D2BF29}"/>
                  </a:ext>
                </a:extLst>
              </p:cNvPr>
              <p:cNvSpPr txBox="1"/>
              <p:nvPr/>
            </p:nvSpPr>
            <p:spPr>
              <a:xfrm>
                <a:off x="4921646" y="4366268"/>
                <a:ext cx="1308515" cy="369332"/>
              </a:xfrm>
              <a:prstGeom prst="rect">
                <a:avLst/>
              </a:prstGeom>
              <a:noFill/>
            </p:spPr>
            <p:txBody>
              <a:bodyPr wrap="square" rtlCol="0">
                <a:spAutoFit/>
              </a:bodyPr>
              <a:lstStyle/>
              <a:p>
                <a:pPr algn="ctr"/>
                <a:r>
                  <a:rPr kumimoji="1" lang="en-US" altLang="ja-JP" b="1" dirty="0"/>
                  <a:t>4864 </a:t>
                </a:r>
                <a:r>
                  <a:rPr kumimoji="1" lang="ja-JP" altLang="en-US" b="1" dirty="0"/>
                  <a:t>次元</a:t>
                </a:r>
              </a:p>
            </p:txBody>
          </p:sp>
        </p:grpSp>
        <p:sp>
          <p:nvSpPr>
            <p:cNvPr id="82" name="テキスト ボックス 81">
              <a:extLst>
                <a:ext uri="{FF2B5EF4-FFF2-40B4-BE49-F238E27FC236}">
                  <a16:creationId xmlns:a16="http://schemas.microsoft.com/office/drawing/2014/main" id="{CB043343-3DA4-4514-A2CF-1226940E4270}"/>
                </a:ext>
              </a:extLst>
            </p:cNvPr>
            <p:cNvSpPr txBox="1"/>
            <p:nvPr/>
          </p:nvSpPr>
          <p:spPr>
            <a:xfrm>
              <a:off x="7013984" y="4887821"/>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83" name="テキスト ボックス 82">
              <a:extLst>
                <a:ext uri="{FF2B5EF4-FFF2-40B4-BE49-F238E27FC236}">
                  <a16:creationId xmlns:a16="http://schemas.microsoft.com/office/drawing/2014/main" id="{BBA2B2B4-C5C7-40B9-9960-8CE646CFA6EC}"/>
                </a:ext>
              </a:extLst>
            </p:cNvPr>
            <p:cNvSpPr txBox="1"/>
            <p:nvPr/>
          </p:nvSpPr>
          <p:spPr>
            <a:xfrm>
              <a:off x="2725554" y="4038388"/>
              <a:ext cx="1927429" cy="369332"/>
            </a:xfrm>
            <a:prstGeom prst="rect">
              <a:avLst/>
            </a:prstGeom>
            <a:noFill/>
          </p:spPr>
          <p:txBody>
            <a:bodyPr wrap="square" rtlCol="0">
              <a:spAutoFit/>
            </a:bodyPr>
            <a:lstStyle/>
            <a:p>
              <a:pPr algn="ctr"/>
              <a:r>
                <a:rPr kumimoji="1" lang="ja-JP" altLang="en-US" dirty="0"/>
                <a:t>結合</a:t>
              </a:r>
            </a:p>
          </p:txBody>
        </p:sp>
      </p:grpSp>
      <p:sp>
        <p:nvSpPr>
          <p:cNvPr id="32" name="テキスト ボックス 31">
            <a:extLst>
              <a:ext uri="{FF2B5EF4-FFF2-40B4-BE49-F238E27FC236}">
                <a16:creationId xmlns:a16="http://schemas.microsoft.com/office/drawing/2014/main" id="{565C79D5-1780-48BF-BE6F-72160BE9BB6E}"/>
              </a:ext>
            </a:extLst>
          </p:cNvPr>
          <p:cNvSpPr txBox="1"/>
          <p:nvPr/>
        </p:nvSpPr>
        <p:spPr>
          <a:xfrm>
            <a:off x="364392" y="5997725"/>
            <a:ext cx="2010486" cy="369332"/>
          </a:xfrm>
          <a:prstGeom prst="rect">
            <a:avLst/>
          </a:prstGeom>
          <a:noFill/>
        </p:spPr>
        <p:txBody>
          <a:bodyPr wrap="square" rtlCol="0">
            <a:spAutoFit/>
          </a:bodyPr>
          <a:lstStyle/>
          <a:p>
            <a:pPr algn="ctr"/>
            <a:r>
              <a:rPr kumimoji="1" lang="en-US" altLang="ja-JP" b="1" dirty="0"/>
              <a:t>illustration2vec</a:t>
            </a:r>
            <a:endParaRPr kumimoji="1" lang="ja-JP" altLang="en-US" b="1" dirty="0"/>
          </a:p>
        </p:txBody>
      </p:sp>
    </p:spTree>
    <p:extLst>
      <p:ext uri="{BB962C8B-B14F-4D97-AF65-F5344CB8AC3E}">
        <p14:creationId xmlns:p14="http://schemas.microsoft.com/office/powerpoint/2010/main" val="396389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dirty="0"/>
          </a:p>
        </p:txBody>
      </p:sp>
      <p:grpSp>
        <p:nvGrpSpPr>
          <p:cNvPr id="32" name="グループ化 31">
            <a:extLst>
              <a:ext uri="{FF2B5EF4-FFF2-40B4-BE49-F238E27FC236}">
                <a16:creationId xmlns:a16="http://schemas.microsoft.com/office/drawing/2014/main" id="{481557E6-DDC6-4CCE-B177-A27121B8F260}"/>
              </a:ext>
            </a:extLst>
          </p:cNvPr>
          <p:cNvGrpSpPr/>
          <p:nvPr/>
        </p:nvGrpSpPr>
        <p:grpSpPr>
          <a:xfrm>
            <a:off x="2129692" y="1540151"/>
            <a:ext cx="4882236" cy="4820671"/>
            <a:chOff x="2402549" y="1643182"/>
            <a:chExt cx="4882236" cy="4820671"/>
          </a:xfrm>
        </p:grpSpPr>
        <p:grpSp>
          <p:nvGrpSpPr>
            <p:cNvPr id="4" name="グループ化 3">
              <a:extLst>
                <a:ext uri="{FF2B5EF4-FFF2-40B4-BE49-F238E27FC236}">
                  <a16:creationId xmlns:a16="http://schemas.microsoft.com/office/drawing/2014/main" id="{4E1B1A68-F7FB-4C1D-A1DA-1B49415584B6}"/>
                </a:ext>
              </a:extLst>
            </p:cNvPr>
            <p:cNvGrpSpPr/>
            <p:nvPr/>
          </p:nvGrpSpPr>
          <p:grpSpPr>
            <a:xfrm>
              <a:off x="3517822" y="2395197"/>
              <a:ext cx="3626516" cy="369332"/>
              <a:chOff x="1652126" y="2489401"/>
              <a:chExt cx="4733362" cy="396079"/>
            </a:xfrm>
          </p:grpSpPr>
          <p:sp>
            <p:nvSpPr>
              <p:cNvPr id="6" name="正方形/長方形 5">
                <a:extLst>
                  <a:ext uri="{FF2B5EF4-FFF2-40B4-BE49-F238E27FC236}">
                    <a16:creationId xmlns:a16="http://schemas.microsoft.com/office/drawing/2014/main" id="{4375D35F-EFB6-41A4-8101-9DEE3ED03413}"/>
                  </a:ext>
                </a:extLst>
              </p:cNvPr>
              <p:cNvSpPr/>
              <p:nvPr/>
            </p:nvSpPr>
            <p:spPr>
              <a:xfrm>
                <a:off x="1652126" y="2489401"/>
                <a:ext cx="2366681"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a:t>
                </a:r>
              </a:p>
            </p:txBody>
          </p:sp>
          <p:sp>
            <p:nvSpPr>
              <p:cNvPr id="7" name="正方形/長方形 6">
                <a:extLst>
                  <a:ext uri="{FF2B5EF4-FFF2-40B4-BE49-F238E27FC236}">
                    <a16:creationId xmlns:a16="http://schemas.microsoft.com/office/drawing/2014/main" id="{FD7C9807-0AD5-4BEE-9C3E-6BA87EF2AC76}"/>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sp>
          <p:nvSpPr>
            <p:cNvPr id="8" name="テキスト ボックス 7">
              <a:extLst>
                <a:ext uri="{FF2B5EF4-FFF2-40B4-BE49-F238E27FC236}">
                  <a16:creationId xmlns:a16="http://schemas.microsoft.com/office/drawing/2014/main" id="{D23CE8CA-9BB9-4E0B-8996-10816D47E1F3}"/>
                </a:ext>
              </a:extLst>
            </p:cNvPr>
            <p:cNvSpPr txBox="1"/>
            <p:nvPr/>
          </p:nvSpPr>
          <p:spPr>
            <a:xfrm>
              <a:off x="4229948" y="1643182"/>
              <a:ext cx="2202261" cy="369332"/>
            </a:xfrm>
            <a:prstGeom prst="rect">
              <a:avLst/>
            </a:prstGeom>
            <a:noFill/>
          </p:spPr>
          <p:txBody>
            <a:bodyPr wrap="square" rtlCol="0">
              <a:spAutoFit/>
            </a:bodyPr>
            <a:lstStyle/>
            <a:p>
              <a:pPr algn="ctr"/>
              <a:r>
                <a:rPr kumimoji="1" lang="ja-JP" altLang="en-US" dirty="0"/>
                <a:t>オリジナルデータ</a:t>
              </a:r>
            </a:p>
          </p:txBody>
        </p:sp>
        <p:grpSp>
          <p:nvGrpSpPr>
            <p:cNvPr id="12" name="グループ化 11">
              <a:extLst>
                <a:ext uri="{FF2B5EF4-FFF2-40B4-BE49-F238E27FC236}">
                  <a16:creationId xmlns:a16="http://schemas.microsoft.com/office/drawing/2014/main" id="{1AA99118-6FBB-4B74-991F-3F839C317AC8}"/>
                </a:ext>
              </a:extLst>
            </p:cNvPr>
            <p:cNvGrpSpPr/>
            <p:nvPr/>
          </p:nvGrpSpPr>
          <p:grpSpPr>
            <a:xfrm>
              <a:off x="2402549" y="4093472"/>
              <a:ext cx="4741789" cy="369332"/>
              <a:chOff x="196461" y="2489401"/>
              <a:chExt cx="6189027" cy="396079"/>
            </a:xfrm>
          </p:grpSpPr>
          <p:sp>
            <p:nvSpPr>
              <p:cNvPr id="13" name="正方形/長方形 12">
                <a:extLst>
                  <a:ext uri="{FF2B5EF4-FFF2-40B4-BE49-F238E27FC236}">
                    <a16:creationId xmlns:a16="http://schemas.microsoft.com/office/drawing/2014/main" id="{1C5D7E3F-8FCD-43C6-B6F8-1927F8442B8B}"/>
                  </a:ext>
                </a:extLst>
              </p:cNvPr>
              <p:cNvSpPr/>
              <p:nvPr/>
            </p:nvSpPr>
            <p:spPr>
              <a:xfrm>
                <a:off x="196461" y="2489401"/>
                <a:ext cx="3822346"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 </a:t>
                </a:r>
                <a:r>
                  <a:rPr kumimoji="1" lang="en-US" altLang="ja-JP" sz="2800" b="1" dirty="0"/>
                  <a:t>(</a:t>
                </a:r>
                <a:r>
                  <a:rPr kumimoji="1" lang="ja-JP" altLang="en-US" sz="2800" b="1" dirty="0"/>
                  <a:t>拡張</a:t>
                </a:r>
                <a:r>
                  <a:rPr kumimoji="1" lang="en-US" altLang="ja-JP" sz="2800" b="1" dirty="0"/>
                  <a:t>)</a:t>
                </a:r>
                <a:endParaRPr kumimoji="1" lang="ja-JP" altLang="en-US" sz="2800" b="1" dirty="0"/>
              </a:p>
            </p:txBody>
          </p:sp>
          <p:sp>
            <p:nvSpPr>
              <p:cNvPr id="14" name="正方形/長方形 13">
                <a:extLst>
                  <a:ext uri="{FF2B5EF4-FFF2-40B4-BE49-F238E27FC236}">
                    <a16:creationId xmlns:a16="http://schemas.microsoft.com/office/drawing/2014/main" id="{3C83B2BC-F43D-412A-B9FD-5C6C953B6463}"/>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cxnSp>
          <p:nvCxnSpPr>
            <p:cNvPr id="16" name="直線コネクタ 15">
              <a:extLst>
                <a:ext uri="{FF2B5EF4-FFF2-40B4-BE49-F238E27FC236}">
                  <a16:creationId xmlns:a16="http://schemas.microsoft.com/office/drawing/2014/main" id="{9795EA5F-59B6-41B4-8F5F-892AF3965449}"/>
                </a:ext>
              </a:extLst>
            </p:cNvPr>
            <p:cNvCxnSpPr>
              <a:stCxn id="7" idx="3"/>
              <a:endCxn id="14" idx="3"/>
            </p:cNvCxnSpPr>
            <p:nvPr/>
          </p:nvCxnSpPr>
          <p:spPr>
            <a:xfrm>
              <a:off x="7144338"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17" name="直線コネクタ 16">
              <a:extLst>
                <a:ext uri="{FF2B5EF4-FFF2-40B4-BE49-F238E27FC236}">
                  <a16:creationId xmlns:a16="http://schemas.microsoft.com/office/drawing/2014/main" id="{1E68F4D7-42B7-4A50-BE73-7911424510AF}"/>
                </a:ext>
              </a:extLst>
            </p:cNvPr>
            <p:cNvCxnSpPr>
              <a:cxnSpLocks/>
              <a:stCxn id="7" idx="1"/>
              <a:endCxn id="13" idx="3"/>
            </p:cNvCxnSpPr>
            <p:nvPr/>
          </p:nvCxnSpPr>
          <p:spPr>
            <a:xfrm>
              <a:off x="5331080"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21" name="直線コネクタ 20">
              <a:extLst>
                <a:ext uri="{FF2B5EF4-FFF2-40B4-BE49-F238E27FC236}">
                  <a16:creationId xmlns:a16="http://schemas.microsoft.com/office/drawing/2014/main" id="{E4918245-F78B-4548-82B7-88AADAA48087}"/>
                </a:ext>
              </a:extLst>
            </p:cNvPr>
            <p:cNvCxnSpPr>
              <a:cxnSpLocks/>
              <a:stCxn id="6" idx="1"/>
              <a:endCxn id="13" idx="1"/>
            </p:cNvCxnSpPr>
            <p:nvPr/>
          </p:nvCxnSpPr>
          <p:spPr>
            <a:xfrm flipH="1">
              <a:off x="2402549" y="2579863"/>
              <a:ext cx="1115273"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EE5A76D5-C1CA-4542-8D1B-C41233D68566}"/>
                </a:ext>
              </a:extLst>
            </p:cNvPr>
            <p:cNvSpPr txBox="1"/>
            <p:nvPr/>
          </p:nvSpPr>
          <p:spPr>
            <a:xfrm>
              <a:off x="2402549" y="3675397"/>
              <a:ext cx="2928531" cy="369332"/>
            </a:xfrm>
            <a:prstGeom prst="rect">
              <a:avLst/>
            </a:prstGeom>
            <a:noFill/>
          </p:spPr>
          <p:txBody>
            <a:bodyPr wrap="square" rtlCol="0">
              <a:spAutoFit/>
            </a:bodyPr>
            <a:lstStyle/>
            <a:p>
              <a:pPr algn="ctr"/>
              <a:r>
                <a:rPr kumimoji="1" lang="en-US" altLang="ja-JP" dirty="0"/>
                <a:t>Data Augmentation</a:t>
              </a:r>
              <a:endParaRPr kumimoji="1" lang="ja-JP" altLang="en-US" dirty="0"/>
            </a:p>
          </p:txBody>
        </p:sp>
        <p:sp>
          <p:nvSpPr>
            <p:cNvPr id="25" name="左中かっこ 24">
              <a:extLst>
                <a:ext uri="{FF2B5EF4-FFF2-40B4-BE49-F238E27FC236}">
                  <a16:creationId xmlns:a16="http://schemas.microsoft.com/office/drawing/2014/main" id="{C6C0B412-F5EB-427E-9A32-AAD6BB578800}"/>
                </a:ext>
              </a:extLst>
            </p:cNvPr>
            <p:cNvSpPr/>
            <p:nvPr/>
          </p:nvSpPr>
          <p:spPr>
            <a:xfrm rot="16200000">
              <a:off x="3504144" y="3491331"/>
              <a:ext cx="725342" cy="2928531"/>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左中かっこ 25">
              <a:extLst>
                <a:ext uri="{FF2B5EF4-FFF2-40B4-BE49-F238E27FC236}">
                  <a16:creationId xmlns:a16="http://schemas.microsoft.com/office/drawing/2014/main" id="{36C76249-0557-409C-B30B-4EEA961949BC}"/>
                </a:ext>
              </a:extLst>
            </p:cNvPr>
            <p:cNvSpPr/>
            <p:nvPr/>
          </p:nvSpPr>
          <p:spPr>
            <a:xfrm rot="16200000">
              <a:off x="5875040" y="4048967"/>
              <a:ext cx="725342" cy="1813259"/>
            </a:xfrm>
            <a:prstGeom prst="leftBrace">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47BC02E9-CB1E-4D46-A360-2A731DBF8E4E}"/>
                </a:ext>
              </a:extLst>
            </p:cNvPr>
            <p:cNvSpPr txBox="1"/>
            <p:nvPr/>
          </p:nvSpPr>
          <p:spPr>
            <a:xfrm>
              <a:off x="2819742" y="5318268"/>
              <a:ext cx="2094147" cy="369332"/>
            </a:xfrm>
            <a:prstGeom prst="rect">
              <a:avLst/>
            </a:prstGeom>
            <a:noFill/>
          </p:spPr>
          <p:txBody>
            <a:bodyPr wrap="square" rtlCol="0">
              <a:spAutoFit/>
            </a:bodyPr>
            <a:lstStyle/>
            <a:p>
              <a:pPr algn="ctr"/>
              <a:r>
                <a:rPr kumimoji="1" lang="ja-JP" altLang="en-US" dirty="0"/>
                <a:t>訓練用データ</a:t>
              </a:r>
            </a:p>
          </p:txBody>
        </p:sp>
        <p:sp>
          <p:nvSpPr>
            <p:cNvPr id="28" name="テキスト ボックス 27">
              <a:extLst>
                <a:ext uri="{FF2B5EF4-FFF2-40B4-BE49-F238E27FC236}">
                  <a16:creationId xmlns:a16="http://schemas.microsoft.com/office/drawing/2014/main" id="{84EE0988-1C17-4A21-BA32-266224FC78DD}"/>
                </a:ext>
              </a:extLst>
            </p:cNvPr>
            <p:cNvSpPr txBox="1"/>
            <p:nvPr/>
          </p:nvSpPr>
          <p:spPr>
            <a:xfrm>
              <a:off x="5190638" y="5318268"/>
              <a:ext cx="2094147" cy="369332"/>
            </a:xfrm>
            <a:prstGeom prst="rect">
              <a:avLst/>
            </a:prstGeom>
            <a:noFill/>
          </p:spPr>
          <p:txBody>
            <a:bodyPr wrap="square" rtlCol="0">
              <a:spAutoFit/>
            </a:bodyPr>
            <a:lstStyle/>
            <a:p>
              <a:pPr algn="ctr"/>
              <a:r>
                <a:rPr kumimoji="1" lang="ja-JP" altLang="en-US" dirty="0"/>
                <a:t>評価用データ</a:t>
              </a:r>
            </a:p>
          </p:txBody>
        </p:sp>
        <p:sp>
          <p:nvSpPr>
            <p:cNvPr id="30" name="テキスト ボックス 29">
              <a:extLst>
                <a:ext uri="{FF2B5EF4-FFF2-40B4-BE49-F238E27FC236}">
                  <a16:creationId xmlns:a16="http://schemas.microsoft.com/office/drawing/2014/main" id="{163A3DD1-DB8D-4E27-9AD8-1A647F3A8656}"/>
                </a:ext>
              </a:extLst>
            </p:cNvPr>
            <p:cNvSpPr txBox="1"/>
            <p:nvPr/>
          </p:nvSpPr>
          <p:spPr>
            <a:xfrm>
              <a:off x="2486813" y="5817522"/>
              <a:ext cx="2760002" cy="646331"/>
            </a:xfrm>
            <a:prstGeom prst="rect">
              <a:avLst/>
            </a:prstGeom>
            <a:noFill/>
            <a:ln>
              <a:solidFill>
                <a:schemeClr val="accent6">
                  <a:lumMod val="75000"/>
                </a:schemeClr>
              </a:solidFill>
              <a:prstDash val="dashDot"/>
            </a:ln>
          </p:spPr>
          <p:txBody>
            <a:bodyPr wrap="square" rtlCol="0">
              <a:spAutoFit/>
            </a:bodyPr>
            <a:lstStyle/>
            <a:p>
              <a:pPr algn="ctr"/>
              <a:r>
                <a:rPr kumimoji="1" lang="ja-JP" altLang="en-US" dirty="0"/>
                <a:t>学習時には</a:t>
              </a:r>
              <a:r>
                <a:rPr kumimoji="1" lang="en-US" altLang="ja-JP" dirty="0"/>
                <a:t>, 20% </a:t>
              </a:r>
              <a:r>
                <a:rPr kumimoji="1" lang="ja-JP" altLang="en-US" dirty="0"/>
                <a:t>を</a:t>
              </a:r>
              <a:endParaRPr kumimoji="1" lang="en-US" altLang="ja-JP" dirty="0"/>
            </a:p>
            <a:p>
              <a:pPr algn="ctr"/>
              <a:r>
                <a:rPr kumimoji="1" lang="ja-JP" altLang="en-US" dirty="0"/>
                <a:t>検証用データとする</a:t>
              </a:r>
            </a:p>
          </p:txBody>
        </p:sp>
        <p:sp>
          <p:nvSpPr>
            <p:cNvPr id="31" name="左中かっこ 30">
              <a:extLst>
                <a:ext uri="{FF2B5EF4-FFF2-40B4-BE49-F238E27FC236}">
                  <a16:creationId xmlns:a16="http://schemas.microsoft.com/office/drawing/2014/main" id="{F69084E4-495D-4670-B96A-67D5A587D045}"/>
                </a:ext>
              </a:extLst>
            </p:cNvPr>
            <p:cNvSpPr/>
            <p:nvPr/>
          </p:nvSpPr>
          <p:spPr>
            <a:xfrm rot="5400000">
              <a:off x="5146368" y="347100"/>
              <a:ext cx="369423" cy="36265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1307027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27427581"/>
              </p:ext>
            </p:extLst>
          </p:nvPr>
        </p:nvGraphicFramePr>
        <p:xfrm>
          <a:off x="856059" y="1908830"/>
          <a:ext cx="3511544" cy="3303139"/>
        </p:xfrm>
        <a:graphic>
          <a:graphicData uri="http://schemas.openxmlformats.org/drawingml/2006/table">
            <a:tbl>
              <a:tblPr firstRow="1" bandRow="1">
                <a:tableStyleId>{BDBED569-4797-4DF1-A0F4-6AAB3CD982D8}</a:tableStyleId>
              </a:tblPr>
              <a:tblGrid>
                <a:gridCol w="1755772">
                  <a:extLst>
                    <a:ext uri="{9D8B030D-6E8A-4147-A177-3AD203B41FA5}">
                      <a16:colId xmlns:a16="http://schemas.microsoft.com/office/drawing/2014/main" val="498377033"/>
                    </a:ext>
                  </a:extLst>
                </a:gridCol>
                <a:gridCol w="1755772">
                  <a:extLst>
                    <a:ext uri="{9D8B030D-6E8A-4147-A177-3AD203B41FA5}">
                      <a16:colId xmlns:a16="http://schemas.microsoft.com/office/drawing/2014/main" val="3842990007"/>
                    </a:ext>
                  </a:extLst>
                </a:gridCol>
              </a:tblGrid>
              <a:tr h="471877">
                <a:tc gridSpan="2">
                  <a:txBody>
                    <a:bodyPr/>
                    <a:lstStyle/>
                    <a:p>
                      <a:pPr algn="ctr"/>
                      <a:r>
                        <a:rPr kumimoji="1" lang="en-US" altLang="ja-JP" sz="2100" dirty="0">
                          <a:solidFill>
                            <a:schemeClr val="tx1"/>
                          </a:solidFill>
                        </a:rPr>
                        <a:t>[</a:t>
                      </a:r>
                      <a:r>
                        <a:rPr kumimoji="1" lang="ja-JP" altLang="en-US" sz="2100" dirty="0">
                          <a:solidFill>
                            <a:schemeClr val="tx1"/>
                          </a:solidFill>
                        </a:rPr>
                        <a:t>実験１</a:t>
                      </a:r>
                      <a:r>
                        <a:rPr kumimoji="1" lang="en-US" altLang="ja-JP" sz="2100" dirty="0">
                          <a:solidFill>
                            <a:schemeClr val="tx1"/>
                          </a:solidFill>
                        </a:rPr>
                        <a:t>|</a:t>
                      </a:r>
                      <a:r>
                        <a:rPr kumimoji="1" lang="ja-JP" altLang="en-US" sz="2100" dirty="0">
                          <a:solidFill>
                            <a:schemeClr val="tx1"/>
                          </a:solidFill>
                        </a:rPr>
                        <a:t>２</a:t>
                      </a:r>
                      <a:r>
                        <a:rPr kumimoji="1" lang="en-US" altLang="ja-JP" sz="2100" dirty="0">
                          <a:solidFill>
                            <a:schemeClr val="tx1"/>
                          </a:solidFill>
                        </a:rPr>
                        <a:t>] </a:t>
                      </a:r>
                      <a:r>
                        <a:rPr kumimoji="1" lang="ja-JP" altLang="en-US" sz="2100" dirty="0">
                          <a:solidFill>
                            <a:schemeClr val="tx1"/>
                          </a:solidFill>
                        </a:rPr>
                        <a:t>設定</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71877">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50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71877">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71877">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71877">
                <a:tc>
                  <a:txBody>
                    <a:bodyPr/>
                    <a:lstStyle/>
                    <a:p>
                      <a:pPr algn="ctr"/>
                      <a:r>
                        <a:rPr kumimoji="1" lang="ja-JP" altLang="en-US" sz="1800" dirty="0"/>
                        <a:t>損失関数</a:t>
                      </a:r>
                    </a:p>
                  </a:txBody>
                  <a:tcPr marL="68580" marR="68580" marT="34290" marB="34290" anchor="ctr"/>
                </a:tc>
                <a:tc>
                  <a:txBody>
                    <a:bodyPr/>
                    <a:lstStyle/>
                    <a:p>
                      <a:pPr algn="ctr"/>
                      <a:r>
                        <a:rPr kumimoji="1" lang="en-US" altLang="ja-JP" sz="1400" b="1" dirty="0"/>
                        <a:t>cross entropy loss</a:t>
                      </a:r>
                      <a:endParaRPr kumimoji="1" lang="ja-JP" altLang="en-US" sz="1400" b="1" dirty="0"/>
                    </a:p>
                  </a:txBody>
                  <a:tcPr marL="68580" marR="68580" marT="34290" marB="34290" anchor="ctr"/>
                </a:tc>
                <a:extLst>
                  <a:ext uri="{0D108BD9-81ED-4DB2-BD59-A6C34878D82A}">
                    <a16:rowId xmlns:a16="http://schemas.microsoft.com/office/drawing/2014/main" val="4002928110"/>
                  </a:ext>
                </a:extLst>
              </a:tr>
              <a:tr h="471877">
                <a:tc>
                  <a:txBody>
                    <a:bodyPr/>
                    <a:lstStyle/>
                    <a:p>
                      <a:pPr algn="ctr"/>
                      <a:r>
                        <a:rPr kumimoji="1" lang="ja-JP" altLang="en-US" sz="1800" dirty="0"/>
                        <a:t>クラス重み</a:t>
                      </a:r>
                    </a:p>
                  </a:txBody>
                  <a:tcPr marL="68580" marR="68580" marT="34290" marB="34290" anchor="ctr"/>
                </a:tc>
                <a:tc>
                  <a:txBody>
                    <a:bodyPr/>
                    <a:lstStyle/>
                    <a:p>
                      <a:pPr algn="ctr"/>
                      <a:r>
                        <a:rPr kumimoji="1" lang="ja-JP" altLang="en-US" sz="1600" b="1" dirty="0"/>
                        <a:t>ラベル比の逆比</a:t>
                      </a:r>
                    </a:p>
                  </a:txBody>
                  <a:tcPr marL="68580" marR="68580" marT="34290" marB="34290" anchor="ctr"/>
                </a:tc>
                <a:extLst>
                  <a:ext uri="{0D108BD9-81ED-4DB2-BD59-A6C34878D82A}">
                    <a16:rowId xmlns:a16="http://schemas.microsoft.com/office/drawing/2014/main" val="3966879761"/>
                  </a:ext>
                </a:extLst>
              </a:tr>
              <a:tr h="471877">
                <a:tc>
                  <a:txBody>
                    <a:bodyPr/>
                    <a:lstStyle/>
                    <a:p>
                      <a:pPr algn="ctr"/>
                      <a:r>
                        <a:rPr kumimoji="1" lang="ja-JP" altLang="en-US" sz="1800" dirty="0"/>
                        <a:t>学習率</a:t>
                      </a:r>
                    </a:p>
                  </a:txBody>
                  <a:tcPr marL="68580" marR="68580" marT="34290" marB="34290" anchor="ctr"/>
                </a:tc>
                <a:tc>
                  <a:txBody>
                    <a:bodyPr/>
                    <a:lstStyle/>
                    <a:p>
                      <a:pPr algn="ctr"/>
                      <a:r>
                        <a:rPr kumimoji="1" lang="en-US" altLang="ja-JP" sz="1600" b="1" dirty="0" err="1"/>
                        <a:t>optuna</a:t>
                      </a:r>
                      <a:r>
                        <a:rPr kumimoji="1" lang="en-US" altLang="ja-JP" sz="1600" b="1" dirty="0"/>
                        <a:t> </a:t>
                      </a:r>
                      <a:r>
                        <a:rPr kumimoji="1" lang="ja-JP" altLang="en-US" sz="1600" b="1" dirty="0"/>
                        <a:t>で調整</a:t>
                      </a:r>
                    </a:p>
                  </a:txBody>
                  <a:tcPr marL="68580" marR="68580" marT="34290" marB="34290" anchor="ctr"/>
                </a:tc>
                <a:extLst>
                  <a:ext uri="{0D108BD9-81ED-4DB2-BD59-A6C34878D82A}">
                    <a16:rowId xmlns:a16="http://schemas.microsoft.com/office/drawing/2014/main" val="3702935078"/>
                  </a:ext>
                </a:extLst>
              </a:tr>
            </a:tbl>
          </a:graphicData>
        </a:graphic>
      </p:graphicFrame>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graphicFrame>
        <p:nvGraphicFramePr>
          <p:cNvPr id="11" name="表 10">
            <a:extLst>
              <a:ext uri="{FF2B5EF4-FFF2-40B4-BE49-F238E27FC236}">
                <a16:creationId xmlns:a16="http://schemas.microsoft.com/office/drawing/2014/main" id="{7AE8F1F7-0857-4A62-BB35-85A6C357D44B}"/>
              </a:ext>
            </a:extLst>
          </p:cNvPr>
          <p:cNvGraphicFramePr>
            <a:graphicFrameLocks noGrp="1"/>
          </p:cNvGraphicFramePr>
          <p:nvPr>
            <p:extLst>
              <p:ext uri="{D42A27DB-BD31-4B8C-83A1-F6EECF244321}">
                <p14:modId xmlns:p14="http://schemas.microsoft.com/office/powerpoint/2010/main" val="1893831617"/>
              </p:ext>
            </p:extLst>
          </p:nvPr>
        </p:nvGraphicFramePr>
        <p:xfrm>
          <a:off x="4994098" y="1908830"/>
          <a:ext cx="3081241" cy="3265597"/>
        </p:xfrm>
        <a:graphic>
          <a:graphicData uri="http://schemas.openxmlformats.org/drawingml/2006/table">
            <a:tbl>
              <a:tblPr firstRow="1" bandRow="1">
                <a:tableStyleId>{BDBED569-4797-4DF1-A0F4-6AAB3CD982D8}</a:tableStyleId>
              </a:tblPr>
              <a:tblGrid>
                <a:gridCol w="1683540">
                  <a:extLst>
                    <a:ext uri="{9D8B030D-6E8A-4147-A177-3AD203B41FA5}">
                      <a16:colId xmlns:a16="http://schemas.microsoft.com/office/drawing/2014/main" val="498377033"/>
                    </a:ext>
                  </a:extLst>
                </a:gridCol>
                <a:gridCol w="1397701">
                  <a:extLst>
                    <a:ext uri="{9D8B030D-6E8A-4147-A177-3AD203B41FA5}">
                      <a16:colId xmlns:a16="http://schemas.microsoft.com/office/drawing/2014/main" val="3842990007"/>
                    </a:ext>
                  </a:extLst>
                </a:gridCol>
              </a:tblGrid>
              <a:tr h="590220">
                <a:tc gridSpan="2">
                  <a:txBody>
                    <a:bodyPr/>
                    <a:lstStyle/>
                    <a:p>
                      <a:pPr algn="ctr"/>
                      <a:r>
                        <a:rPr kumimoji="1" lang="en-US" altLang="ja-JP" sz="2000" dirty="0"/>
                        <a:t>[</a:t>
                      </a:r>
                      <a:r>
                        <a:rPr kumimoji="1" lang="ja-JP" altLang="en-US" sz="2000" dirty="0"/>
                        <a:t>実験 １</a:t>
                      </a:r>
                      <a:r>
                        <a:rPr kumimoji="1" lang="en-US" altLang="ja-JP" sz="2000" dirty="0"/>
                        <a:t>| 2]  3</a:t>
                      </a:r>
                      <a:r>
                        <a:rPr kumimoji="1" lang="ja-JP" altLang="en-US" sz="2000" dirty="0"/>
                        <a:t>層 </a:t>
                      </a:r>
                      <a:r>
                        <a:rPr kumimoji="1" lang="en-US" altLang="ja-JP" sz="2000" dirty="0"/>
                        <a:t>MLP</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59022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768 | 4864</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59022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 | 300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521289">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2</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521289">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r>
                        <a:rPr kumimoji="1" lang="en-US" altLang="ja-JP" sz="1600" dirty="0"/>
                        <a:t> </a:t>
                      </a:r>
                      <a:r>
                        <a:rPr kumimoji="1" lang="en-US" altLang="ja-JP" sz="1600" baseline="50000" dirty="0"/>
                        <a:t>*1</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452359">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12" name="テキスト ボックス 11">
            <a:extLst>
              <a:ext uri="{FF2B5EF4-FFF2-40B4-BE49-F238E27FC236}">
                <a16:creationId xmlns:a16="http://schemas.microsoft.com/office/drawing/2014/main" id="{4061EE45-C839-4290-B666-35B19A2291AB}"/>
              </a:ext>
            </a:extLst>
          </p:cNvPr>
          <p:cNvSpPr txBox="1"/>
          <p:nvPr/>
        </p:nvSpPr>
        <p:spPr>
          <a:xfrm>
            <a:off x="5767842" y="5205859"/>
            <a:ext cx="2562843" cy="338554"/>
          </a:xfrm>
          <a:prstGeom prst="rect">
            <a:avLst/>
          </a:prstGeom>
          <a:noFill/>
        </p:spPr>
        <p:txBody>
          <a:bodyPr wrap="square" rtlCol="0">
            <a:spAutoFit/>
          </a:bodyPr>
          <a:lstStyle/>
          <a:p>
            <a:r>
              <a:rPr kumimoji="1" lang="en-US" altLang="ja-JP" sz="1600" dirty="0"/>
              <a:t>*1 </a:t>
            </a:r>
            <a:r>
              <a:rPr kumimoji="1" lang="ja-JP" altLang="en-US" sz="1600" dirty="0"/>
              <a:t>出力層では </a:t>
            </a:r>
            <a:r>
              <a:rPr kumimoji="1" lang="en-US" altLang="ja-JP" sz="1600" dirty="0" err="1"/>
              <a:t>softmax</a:t>
            </a:r>
            <a:endParaRPr kumimoji="1" lang="ja-JP" altLang="en-US" sz="1600" dirty="0"/>
          </a:p>
        </p:txBody>
      </p:sp>
    </p:spTree>
    <p:extLst>
      <p:ext uri="{BB962C8B-B14F-4D97-AF65-F5344CB8AC3E}">
        <p14:creationId xmlns:p14="http://schemas.microsoft.com/office/powerpoint/2010/main" val="1825257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solidFill>
                  <a:srgbClr val="F4B54B"/>
                </a:solidFill>
              </a:rPr>
              <a:t>結果・考察</a:t>
            </a:r>
            <a:endParaRPr lang="en-US" altLang="ja-JP" sz="2800" dirty="0">
              <a:solidFill>
                <a:srgbClr val="F4B54B"/>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dirty="0"/>
          </a:p>
        </p:txBody>
      </p:sp>
    </p:spTree>
    <p:extLst>
      <p:ext uri="{BB962C8B-B14F-4D97-AF65-F5344CB8AC3E}">
        <p14:creationId xmlns:p14="http://schemas.microsoft.com/office/powerpoint/2010/main" val="1407485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
        <p:nvSpPr>
          <p:cNvPr id="8" name="コンテンツ プレースホルダー 2">
            <a:extLst>
              <a:ext uri="{FF2B5EF4-FFF2-40B4-BE49-F238E27FC236}">
                <a16:creationId xmlns:a16="http://schemas.microsoft.com/office/drawing/2014/main" id="{612DBA1F-72CB-4A8B-B2FA-4D710270B71D}"/>
              </a:ext>
            </a:extLst>
          </p:cNvPr>
          <p:cNvSpPr>
            <a:spLocks noGrp="1"/>
          </p:cNvSpPr>
          <p:nvPr>
            <p:ph idx="1"/>
          </p:nvPr>
        </p:nvSpPr>
        <p:spPr>
          <a:xfrm>
            <a:off x="856061" y="2134475"/>
            <a:ext cx="7429499" cy="3588992"/>
          </a:xfrm>
        </p:spPr>
        <p:txBody>
          <a:bodyPr>
            <a:normAutofit/>
          </a:bodyPr>
          <a:lstStyle/>
          <a:p>
            <a:r>
              <a:rPr lang="ja-JP" altLang="en-US" sz="2800" dirty="0">
                <a:solidFill>
                  <a:srgbClr val="F4B54B"/>
                </a:solidFill>
              </a:rPr>
              <a:t>はじめに</a:t>
            </a:r>
            <a:endParaRPr lang="en-US" altLang="ja-JP" sz="2800" dirty="0">
              <a:solidFill>
                <a:srgbClr val="F4B54B"/>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454651921"/>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ja-JP" altLang="en-US" sz="2400" b="1" dirty="0"/>
                        <a:t>京大 </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0.733</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0.521</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0.535</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err="1"/>
                        <a:t>hottoSNS</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0.758</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0.586</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391968940"/>
              </p:ext>
            </p:extLst>
          </p:nvPr>
        </p:nvGraphicFramePr>
        <p:xfrm>
          <a:off x="813315" y="1746237"/>
          <a:ext cx="7429501" cy="4432025"/>
        </p:xfrm>
        <a:graphic>
          <a:graphicData uri="http://schemas.openxmlformats.org/drawingml/2006/table">
            <a:tbl>
              <a:tblPr firstRow="1" lastRow="1" bandRow="1">
                <a:tableStyleId>{BDBED569-4797-4DF1-A0F4-6AAB3CD982D8}</a:tableStyleId>
              </a:tblPr>
              <a:tblGrid>
                <a:gridCol w="2899066">
                  <a:extLst>
                    <a:ext uri="{9D8B030D-6E8A-4147-A177-3AD203B41FA5}">
                      <a16:colId xmlns:a16="http://schemas.microsoft.com/office/drawing/2014/main" val="498377033"/>
                    </a:ext>
                  </a:extLst>
                </a:gridCol>
                <a:gridCol w="1510145">
                  <a:extLst>
                    <a:ext uri="{9D8B030D-6E8A-4147-A177-3AD203B41FA5}">
                      <a16:colId xmlns:a16="http://schemas.microsoft.com/office/drawing/2014/main" val="3744778616"/>
                    </a:ext>
                  </a:extLst>
                </a:gridCol>
                <a:gridCol w="1510145">
                  <a:extLst>
                    <a:ext uri="{9D8B030D-6E8A-4147-A177-3AD203B41FA5}">
                      <a16:colId xmlns:a16="http://schemas.microsoft.com/office/drawing/2014/main" val="275125406"/>
                    </a:ext>
                  </a:extLst>
                </a:gridCol>
                <a:gridCol w="1510145">
                  <a:extLst>
                    <a:ext uri="{9D8B030D-6E8A-4147-A177-3AD203B41FA5}">
                      <a16:colId xmlns:a16="http://schemas.microsoft.com/office/drawing/2014/main" val="2369696305"/>
                    </a:ext>
                  </a:extLst>
                </a:gridCol>
              </a:tblGrid>
              <a:tr h="886405">
                <a:tc rowSpan="2">
                  <a:txBody>
                    <a:bodyPr/>
                    <a:lstStyle/>
                    <a:p>
                      <a:pPr algn="ctr"/>
                      <a:endParaRPr kumimoji="1" lang="ja-JP" altLang="en-US" sz="2900" dirty="0">
                        <a:solidFill>
                          <a:schemeClr val="tx1"/>
                        </a:solidFill>
                      </a:endParaRPr>
                    </a:p>
                  </a:txBody>
                  <a:tcPr marL="88208" marR="88208" marT="44104" marB="44104" anchor="ctr"/>
                </a:tc>
                <a:tc gridSpan="3">
                  <a:txBody>
                    <a:bodyPr/>
                    <a:lstStyle/>
                    <a:p>
                      <a:pPr algn="ctr"/>
                      <a:r>
                        <a:rPr kumimoji="1" lang="en-US" altLang="ja-JP" sz="3400" dirty="0">
                          <a:solidFill>
                            <a:schemeClr val="tx1"/>
                          </a:solidFill>
                        </a:rPr>
                        <a:t>5 </a:t>
                      </a:r>
                      <a:r>
                        <a:rPr kumimoji="1" lang="ja-JP" altLang="en-US" sz="3400" dirty="0">
                          <a:solidFill>
                            <a:schemeClr val="tx1"/>
                          </a:solidFill>
                        </a:rPr>
                        <a:t>タッチ総合</a:t>
                      </a:r>
                    </a:p>
                  </a:txBody>
                  <a:tcPr marL="88208" marR="88208" marT="44104" marB="44104"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86405">
                <a:tc vMerge="1">
                  <a:txBody>
                    <a:bodyPr/>
                    <a:lstStyle/>
                    <a:p>
                      <a:pPr algn="ctr"/>
                      <a:endParaRPr kumimoji="1" lang="ja-JP" altLang="en-US" sz="2800" dirty="0">
                        <a:solidFill>
                          <a:schemeClr val="tx1"/>
                        </a:solidFill>
                      </a:endParaRPr>
                    </a:p>
                  </a:txBody>
                  <a:tcPr/>
                </a:tc>
                <a:tc>
                  <a:txBody>
                    <a:bodyPr/>
                    <a:lstStyle/>
                    <a:p>
                      <a:pPr algn="ctr"/>
                      <a:r>
                        <a:rPr kumimoji="1" lang="en-US" altLang="ja-JP" sz="2400" b="1" dirty="0">
                          <a:solidFill>
                            <a:schemeClr val="tx1"/>
                          </a:solidFill>
                        </a:rPr>
                        <a:t>Acc</a:t>
                      </a:r>
                      <a:endParaRPr kumimoji="1" lang="ja-JP" altLang="en-US" sz="2400" b="1" dirty="0">
                        <a:solidFill>
                          <a:schemeClr val="tx1"/>
                        </a:solidFill>
                      </a:endParaRPr>
                    </a:p>
                  </a:txBody>
                  <a:tcPr marL="83065" marR="83065" marT="41533" marB="41533" anchor="ctr"/>
                </a:tc>
                <a:tc>
                  <a:txBody>
                    <a:bodyPr/>
                    <a:lstStyle/>
                    <a:p>
                      <a:pPr algn="ctr"/>
                      <a:r>
                        <a:rPr kumimoji="1" lang="en-US" altLang="ja-JP" sz="2200" b="1" dirty="0">
                          <a:solidFill>
                            <a:schemeClr val="tx1"/>
                          </a:solidFill>
                        </a:rPr>
                        <a:t>P-Recall</a:t>
                      </a:r>
                      <a:endParaRPr kumimoji="1" lang="ja-JP" altLang="en-US" sz="2200" b="1" dirty="0">
                        <a:solidFill>
                          <a:schemeClr val="tx1"/>
                        </a:solidFill>
                      </a:endParaRPr>
                    </a:p>
                  </a:txBody>
                  <a:tcPr marL="83065" marR="83065" marT="41533" marB="41533" anchor="ctr"/>
                </a:tc>
                <a:tc>
                  <a:txBody>
                    <a:bodyPr/>
                    <a:lstStyle/>
                    <a:p>
                      <a:pPr algn="ctr"/>
                      <a:r>
                        <a:rPr kumimoji="1" lang="en-US" altLang="ja-JP" sz="2400" b="1" dirty="0">
                          <a:solidFill>
                            <a:schemeClr val="tx1"/>
                          </a:solidFill>
                        </a:rPr>
                        <a:t>P-F </a:t>
                      </a:r>
                      <a:r>
                        <a:rPr kumimoji="1" lang="ja-JP" altLang="en-US" sz="2400" b="1" dirty="0">
                          <a:solidFill>
                            <a:schemeClr val="tx1"/>
                          </a:solidFill>
                        </a:rPr>
                        <a:t>値</a:t>
                      </a:r>
                    </a:p>
                  </a:txBody>
                  <a:tcPr marL="83065" marR="83065" marT="41533" marB="41533" anchor="ctr"/>
                </a:tc>
                <a:extLst>
                  <a:ext uri="{0D108BD9-81ED-4DB2-BD59-A6C34878D82A}">
                    <a16:rowId xmlns:a16="http://schemas.microsoft.com/office/drawing/2014/main" val="2543766031"/>
                  </a:ext>
                </a:extLst>
              </a:tr>
              <a:tr h="886405">
                <a:tc>
                  <a:txBody>
                    <a:bodyPr/>
                    <a:lstStyle/>
                    <a:p>
                      <a:pPr algn="ctr"/>
                      <a:r>
                        <a:rPr kumimoji="1" lang="ja-JP" altLang="en-US" sz="2900" b="1" dirty="0"/>
                        <a:t>京大 </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u="none" dirty="0">
                          <a:solidFill>
                            <a:srgbClr val="B7E7D6"/>
                          </a:solidFill>
                        </a:rPr>
                        <a:t>0.715 </a:t>
                      </a:r>
                      <a:r>
                        <a:rPr kumimoji="1" lang="ja-JP" altLang="en-US" sz="3200" b="1" u="none" dirty="0">
                          <a:solidFill>
                            <a:schemeClr val="accent4">
                              <a:lumMod val="60000"/>
                              <a:lumOff val="40000"/>
                            </a:schemeClr>
                          </a:solidFill>
                        </a:rPr>
                        <a:t>↓</a:t>
                      </a:r>
                    </a:p>
                  </a:txBody>
                  <a:tcPr marL="83065" marR="83065" marT="41533" marB="41533" anchor="ctr"/>
                </a:tc>
                <a:tc>
                  <a:txBody>
                    <a:bodyPr/>
                    <a:lstStyle/>
                    <a:p>
                      <a:pPr algn="ctr"/>
                      <a:r>
                        <a:rPr kumimoji="1" lang="en-US" altLang="ja-JP" sz="3200" b="1" u="none" dirty="0">
                          <a:solidFill>
                            <a:srgbClr val="B7E7D6"/>
                          </a:solidFill>
                        </a:rPr>
                        <a:t>0.583 </a:t>
                      </a:r>
                      <a:r>
                        <a:rPr kumimoji="1" lang="ja-JP" altLang="en-US" sz="3200" b="1" u="none" dirty="0">
                          <a:solidFill>
                            <a:schemeClr val="accent6">
                              <a:lumMod val="60000"/>
                              <a:lumOff val="40000"/>
                            </a:schemeClr>
                          </a:solidFill>
                        </a:rPr>
                        <a:t>↑</a:t>
                      </a:r>
                    </a:p>
                  </a:txBody>
                  <a:tcPr marL="83065" marR="83065" marT="41533" marB="41533" anchor="ctr">
                    <a:solidFill>
                      <a:schemeClr val="bg2">
                        <a:lumMod val="50000"/>
                      </a:schemeClr>
                    </a:solidFill>
                  </a:tcPr>
                </a:tc>
                <a:tc>
                  <a:txBody>
                    <a:bodyPr/>
                    <a:lstStyle/>
                    <a:p>
                      <a:pPr algn="ctr"/>
                      <a:r>
                        <a:rPr kumimoji="1" lang="en-US" altLang="ja-JP" sz="3200" b="1" u="none" dirty="0">
                          <a:solidFill>
                            <a:srgbClr val="B7E7D6"/>
                          </a:solidFill>
                        </a:rPr>
                        <a:t>0.546 </a:t>
                      </a:r>
                      <a:r>
                        <a:rPr kumimoji="1" lang="ja-JP" altLang="en-US" sz="3200" b="1" u="none" dirty="0">
                          <a:solidFill>
                            <a:schemeClr val="accent6">
                              <a:lumMod val="60000"/>
                              <a:lumOff val="40000"/>
                            </a:schemeClr>
                          </a:solidFill>
                        </a:rPr>
                        <a:t>↑</a:t>
                      </a:r>
                      <a:endParaRPr kumimoji="1" lang="ja-JP" altLang="en-US" sz="3200" b="1" u="none" dirty="0">
                        <a:solidFill>
                          <a:srgbClr val="B7E7D6"/>
                        </a:solidFill>
                      </a:endParaRPr>
                    </a:p>
                  </a:txBody>
                  <a:tcPr marL="83065" marR="83065" marT="41533" marB="41533" anchor="ctr"/>
                </a:tc>
                <a:extLst>
                  <a:ext uri="{0D108BD9-81ED-4DB2-BD59-A6C34878D82A}">
                    <a16:rowId xmlns:a16="http://schemas.microsoft.com/office/drawing/2014/main" val="3030559066"/>
                  </a:ext>
                </a:extLst>
              </a:tr>
              <a:tr h="886405">
                <a:tc>
                  <a:txBody>
                    <a:bodyPr/>
                    <a:lstStyle/>
                    <a:p>
                      <a:pPr algn="ctr"/>
                      <a:r>
                        <a:rPr kumimoji="1" lang="en-US" altLang="ja-JP" sz="2900" b="1" dirty="0" err="1"/>
                        <a:t>hottoSNS</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dirty="0">
                          <a:solidFill>
                            <a:srgbClr val="F4B54B"/>
                          </a:solidFill>
                        </a:rPr>
                        <a:t>0.776</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tc>
                  <a:txBody>
                    <a:bodyPr/>
                    <a:lstStyle/>
                    <a:p>
                      <a:pPr algn="ctr"/>
                      <a:r>
                        <a:rPr kumimoji="1" lang="en-US" altLang="ja-JP" sz="3200" b="1" dirty="0">
                          <a:solidFill>
                            <a:srgbClr val="F4B54B"/>
                          </a:solidFill>
                        </a:rPr>
                        <a:t>0.625</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solidFill>
                      <a:schemeClr val="bg2">
                        <a:lumMod val="50000"/>
                      </a:schemeClr>
                    </a:solidFill>
                  </a:tcPr>
                </a:tc>
                <a:tc>
                  <a:txBody>
                    <a:bodyPr/>
                    <a:lstStyle/>
                    <a:p>
                      <a:pPr algn="ctr"/>
                      <a:r>
                        <a:rPr kumimoji="1" lang="en-US" altLang="ja-JP" sz="3200" b="1" dirty="0">
                          <a:solidFill>
                            <a:srgbClr val="F4B54B"/>
                          </a:solidFill>
                        </a:rPr>
                        <a:t>0.622</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extLst>
                  <a:ext uri="{0D108BD9-81ED-4DB2-BD59-A6C34878D82A}">
                    <a16:rowId xmlns:a16="http://schemas.microsoft.com/office/drawing/2014/main" val="3505142670"/>
                  </a:ext>
                </a:extLst>
              </a:tr>
              <a:tr h="886405">
                <a:tc>
                  <a:txBody>
                    <a:bodyPr/>
                    <a:lstStyle/>
                    <a:p>
                      <a:pPr algn="ctr"/>
                      <a:r>
                        <a:rPr kumimoji="1" lang="ja-JP" altLang="en-US" sz="2900" dirty="0"/>
                        <a:t>ベースライン</a:t>
                      </a:r>
                    </a:p>
                  </a:txBody>
                  <a:tcPr marL="83065" marR="83065" marT="41533" marB="41533" anchor="ctr"/>
                </a:tc>
                <a:tc>
                  <a:txBody>
                    <a:bodyPr/>
                    <a:lstStyle/>
                    <a:p>
                      <a:pPr algn="ctr"/>
                      <a:r>
                        <a:rPr kumimoji="1" lang="en-US" altLang="ja-JP" sz="3400" dirty="0"/>
                        <a:t>0.705</a:t>
                      </a:r>
                      <a:endParaRPr kumimoji="1" lang="ja-JP" altLang="en-US" sz="3400" dirty="0"/>
                    </a:p>
                  </a:txBody>
                  <a:tcPr marL="83065" marR="83065" marT="41533" marB="41533" anchor="ctr"/>
                </a:tc>
                <a:tc>
                  <a:txBody>
                    <a:bodyPr/>
                    <a:lstStyle/>
                    <a:p>
                      <a:pPr algn="ctr"/>
                      <a:r>
                        <a:rPr kumimoji="1" lang="ja-JP" altLang="en-US" sz="3400" dirty="0"/>
                        <a:t>ー</a:t>
                      </a:r>
                    </a:p>
                  </a:txBody>
                  <a:tcPr marL="83065" marR="83065" marT="41533" marB="41533" anchor="ctr"/>
                </a:tc>
                <a:tc>
                  <a:txBody>
                    <a:bodyPr/>
                    <a:lstStyle/>
                    <a:p>
                      <a:pPr algn="ctr"/>
                      <a:r>
                        <a:rPr kumimoji="1" lang="ja-JP" altLang="en-US" sz="3400" dirty="0"/>
                        <a:t>ー</a:t>
                      </a:r>
                    </a:p>
                  </a:txBody>
                  <a:tcPr marL="83065" marR="83065" marT="41533" marB="41533"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12962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2 : </a:t>
            </a:r>
            <a:r>
              <a:rPr lang="ja-JP" altLang="en-US" sz="3600" cap="none" dirty="0">
                <a:solidFill>
                  <a:schemeClr val="tx1"/>
                </a:solidFill>
              </a:rPr>
              <a:t>マルチモーダル化による影響</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1275162" y="1677274"/>
            <a:ext cx="3101713" cy="2191104"/>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80" y="1677273"/>
            <a:ext cx="3101713" cy="2190036"/>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10" name="グループ化 9">
            <a:extLst>
              <a:ext uri="{FF2B5EF4-FFF2-40B4-BE49-F238E27FC236}">
                <a16:creationId xmlns:a16="http://schemas.microsoft.com/office/drawing/2014/main" id="{86F05A9B-7A85-4CA2-A064-08E613E79593}"/>
              </a:ext>
            </a:extLst>
          </p:cNvPr>
          <p:cNvGrpSpPr/>
          <p:nvPr/>
        </p:nvGrpSpPr>
        <p:grpSpPr>
          <a:xfrm>
            <a:off x="1275161" y="4100881"/>
            <a:ext cx="3101713" cy="2132032"/>
            <a:chOff x="856058" y="4291382"/>
            <a:chExt cx="3558283" cy="2445866"/>
          </a:xfrm>
        </p:grpSpPr>
        <p:pic>
          <p:nvPicPr>
            <p:cNvPr id="3" name="図 2" descr="テキスト, 本 が含まれている画像&#10;&#10;自動的に生成された説明">
              <a:extLst>
                <a:ext uri="{FF2B5EF4-FFF2-40B4-BE49-F238E27FC236}">
                  <a16:creationId xmlns:a16="http://schemas.microsoft.com/office/drawing/2014/main" id="{315515BE-CDAD-46A2-BC3D-61476ECC2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58" y="4291382"/>
              <a:ext cx="3558283" cy="2445866"/>
            </a:xfrm>
            <a:prstGeom prst="rect">
              <a:avLst/>
            </a:prstGeom>
          </p:spPr>
        </p:pic>
        <p:sp>
          <p:nvSpPr>
            <p:cNvPr id="14" name="正方形/長方形 13">
              <a:extLst>
                <a:ext uri="{FF2B5EF4-FFF2-40B4-BE49-F238E27FC236}">
                  <a16:creationId xmlns:a16="http://schemas.microsoft.com/office/drawing/2014/main" id="{183030DE-5AF7-463B-A298-847D9B7B8B11}"/>
                </a:ext>
              </a:extLst>
            </p:cNvPr>
            <p:cNvSpPr/>
            <p:nvPr/>
          </p:nvSpPr>
          <p:spPr>
            <a:xfrm>
              <a:off x="856058" y="4291382"/>
              <a:ext cx="510163" cy="2445866"/>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9" name="グループ化 8">
            <a:extLst>
              <a:ext uri="{FF2B5EF4-FFF2-40B4-BE49-F238E27FC236}">
                <a16:creationId xmlns:a16="http://schemas.microsoft.com/office/drawing/2014/main" id="{4F96241D-7789-4F87-8E81-8967669DA865}"/>
              </a:ext>
            </a:extLst>
          </p:cNvPr>
          <p:cNvGrpSpPr/>
          <p:nvPr/>
        </p:nvGrpSpPr>
        <p:grpSpPr>
          <a:xfrm>
            <a:off x="4682154" y="4100881"/>
            <a:ext cx="3141049" cy="2152209"/>
            <a:chOff x="4682151" y="4195980"/>
            <a:chExt cx="3603409" cy="2469013"/>
          </a:xfrm>
        </p:grpSpPr>
        <p:grpSp>
          <p:nvGrpSpPr>
            <p:cNvPr id="8" name="グループ化 7">
              <a:extLst>
                <a:ext uri="{FF2B5EF4-FFF2-40B4-BE49-F238E27FC236}">
                  <a16:creationId xmlns:a16="http://schemas.microsoft.com/office/drawing/2014/main" id="{B8C0FC7E-B0E9-4942-AB79-2ACBB60C82DE}"/>
                </a:ext>
              </a:extLst>
            </p:cNvPr>
            <p:cNvGrpSpPr/>
            <p:nvPr/>
          </p:nvGrpSpPr>
          <p:grpSpPr>
            <a:xfrm>
              <a:off x="4727276" y="4195980"/>
              <a:ext cx="3558284" cy="2469013"/>
              <a:chOff x="4727276" y="4195980"/>
              <a:chExt cx="3558284" cy="2469013"/>
            </a:xfrm>
          </p:grpSpPr>
          <p:sp>
            <p:nvSpPr>
              <p:cNvPr id="7" name="正方形/長方形 6">
                <a:extLst>
                  <a:ext uri="{FF2B5EF4-FFF2-40B4-BE49-F238E27FC236}">
                    <a16:creationId xmlns:a16="http://schemas.microsoft.com/office/drawing/2014/main" id="{3455311C-DA17-4087-9B9A-37F479B061AE}"/>
                  </a:ext>
                </a:extLst>
              </p:cNvPr>
              <p:cNvSpPr/>
              <p:nvPr/>
            </p:nvSpPr>
            <p:spPr>
              <a:xfrm>
                <a:off x="4727277" y="4219127"/>
                <a:ext cx="3558283" cy="2445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男 が含まれている画像&#10;&#10;自動的に生成された説明">
                <a:extLst>
                  <a:ext uri="{FF2B5EF4-FFF2-40B4-BE49-F238E27FC236}">
                    <a16:creationId xmlns:a16="http://schemas.microsoft.com/office/drawing/2014/main" id="{4476D308-DBFC-4FC5-A923-C16DA6B4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7276" y="4195980"/>
                <a:ext cx="3558283" cy="2469013"/>
              </a:xfrm>
              <a:prstGeom prst="rect">
                <a:avLst/>
              </a:prstGeom>
            </p:spPr>
          </p:pic>
        </p:grpSp>
        <p:sp>
          <p:nvSpPr>
            <p:cNvPr id="17" name="正方形/長方形 16">
              <a:extLst>
                <a:ext uri="{FF2B5EF4-FFF2-40B4-BE49-F238E27FC236}">
                  <a16:creationId xmlns:a16="http://schemas.microsoft.com/office/drawing/2014/main" id="{D0B4C132-89BD-4573-A356-8285C89BA04B}"/>
                </a:ext>
              </a:extLst>
            </p:cNvPr>
            <p:cNvSpPr/>
            <p:nvPr/>
          </p:nvSpPr>
          <p:spPr>
            <a:xfrm>
              <a:off x="4682151" y="4573417"/>
              <a:ext cx="511700" cy="133193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spTree>
    <p:extLst>
      <p:ext uri="{BB962C8B-B14F-4D97-AF65-F5344CB8AC3E}">
        <p14:creationId xmlns:p14="http://schemas.microsoft.com/office/powerpoint/2010/main" val="3927227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t>結果・考察</a:t>
            </a:r>
            <a:endParaRPr lang="en-US" altLang="ja-JP" sz="2800" dirty="0"/>
          </a:p>
          <a:p>
            <a:r>
              <a:rPr lang="ja-JP" altLang="en-US" sz="2800" dirty="0">
                <a:solidFill>
                  <a:srgbClr val="F4B54B"/>
                </a:solidFill>
              </a:rPr>
              <a:t>まとめと今後の課題</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dirty="0"/>
          </a:p>
        </p:txBody>
      </p:sp>
    </p:spTree>
    <p:extLst>
      <p:ext uri="{BB962C8B-B14F-4D97-AF65-F5344CB8AC3E}">
        <p14:creationId xmlns:p14="http://schemas.microsoft.com/office/powerpoint/2010/main" val="3094531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457200" lvl="1" indent="0">
              <a:buNone/>
            </a:pPr>
            <a:r>
              <a:rPr lang="ja-JP" altLang="en-US" sz="2200" cap="none" dirty="0">
                <a:solidFill>
                  <a:schemeClr val="tx1">
                    <a:lumMod val="95000"/>
                  </a:schemeClr>
                </a:solidFill>
              </a:rPr>
              <a:t>⇒・口語的なコーパスからなる </a:t>
            </a:r>
            <a:r>
              <a:rPr lang="en-US" altLang="ja-JP" sz="2200" cap="none" dirty="0" err="1">
                <a:solidFill>
                  <a:schemeClr val="tx1">
                    <a:lumMod val="95000"/>
                  </a:schemeClr>
                </a:solidFill>
              </a:rPr>
              <a:t>hottoSNS</a:t>
            </a:r>
            <a:r>
              <a:rPr lang="en-US" altLang="ja-JP" sz="2200" cap="none" dirty="0">
                <a:solidFill>
                  <a:schemeClr val="tx1">
                    <a:lumMod val="95000"/>
                  </a:schemeClr>
                </a:solidFill>
              </a:rPr>
              <a:t>-BERT </a:t>
            </a:r>
            <a:r>
              <a:rPr lang="ja-JP" altLang="en-US" sz="2200" cap="none" dirty="0">
                <a:solidFill>
                  <a:schemeClr val="tx1">
                    <a:lumMod val="95000"/>
                  </a:schemeClr>
                </a:solidFill>
              </a:rPr>
              <a:t>の方が</a:t>
            </a:r>
            <a:endParaRPr lang="en-US" altLang="ja-JP" sz="2200" cap="none" dirty="0">
              <a:solidFill>
                <a:schemeClr val="tx1">
                  <a:lumMod val="95000"/>
                </a:schemeClr>
              </a:solidFill>
            </a:endParaRPr>
          </a:p>
          <a:p>
            <a:pPr marL="457200" lvl="1" indent="0">
              <a:buNone/>
            </a:pPr>
            <a:r>
              <a:rPr lang="ja-JP" altLang="en-US" sz="2200" cap="none" dirty="0">
                <a:solidFill>
                  <a:schemeClr val="tx1">
                    <a:lumMod val="95000"/>
                  </a:schemeClr>
                </a:solidFill>
              </a:rPr>
              <a:t>　　漫画のセリフのより</a:t>
            </a:r>
            <a:r>
              <a:rPr lang="ja-JP" altLang="en-US" sz="2200" b="0" i="0" u="none" strike="noStrike" baseline="0" dirty="0">
                <a:latin typeface="HaranoAjiMincho-Regular-Identity-H"/>
              </a:rPr>
              <a:t>合理的な分散表現が得られた</a:t>
            </a:r>
            <a:endParaRPr lang="en-US" altLang="ja-JP" sz="2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2400" cap="none" dirty="0">
                <a:solidFill>
                  <a:schemeClr val="tx1">
                    <a:lumMod val="95000"/>
                  </a:schemeClr>
                </a:solidFill>
              </a:rPr>
              <a:t>・画像情報を加味したマルチモーダルな感情推定を行った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200" cap="none" dirty="0">
                <a:solidFill>
                  <a:schemeClr val="tx1">
                    <a:lumMod val="95000"/>
                  </a:schemeClr>
                </a:solidFill>
              </a:rPr>
              <a:t>⇒・実験的にその有効性を確認</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・データの扱い方やネットワークの構築について</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　更なる工夫が必要</a:t>
            </a:r>
            <a:endParaRPr lang="en-US" altLang="ja-JP" sz="22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035161"/>
            <a:ext cx="7940566" cy="1384995"/>
          </a:xfrm>
          <a:prstGeom prst="rect">
            <a:avLst/>
          </a:prstGeom>
          <a:noFill/>
        </p:spPr>
        <p:txBody>
          <a:bodyPr wrap="square" rtlCol="0">
            <a:spAutoFit/>
          </a:bodyPr>
          <a:lstStyle/>
          <a:p>
            <a:pPr algn="l"/>
            <a:r>
              <a:rPr kumimoji="1" lang="ja-JP" altLang="en-US" sz="2400" dirty="0"/>
              <a:t>・</a:t>
            </a:r>
            <a:r>
              <a:rPr lang="ja-JP" altLang="en-US" sz="2400" b="0" i="0" u="none" strike="noStrike" baseline="0" dirty="0">
                <a:latin typeface="HaranoAjiMincho-Regular-Identity-H"/>
              </a:rPr>
              <a:t>セリフベクトルとコマベクトルの結合方法の最適化</a:t>
            </a:r>
            <a:br>
              <a:rPr lang="en-US" altLang="ja-JP" sz="2400" b="0" i="0" u="none" strike="noStrike" baseline="0" dirty="0">
                <a:latin typeface="HaranoAjiMincho-Regular-Identity-H"/>
              </a:rPr>
            </a:br>
            <a:r>
              <a:rPr lang="en-US" altLang="ja-JP" sz="1200" b="0" i="0" u="none" strike="noStrike" baseline="0" dirty="0">
                <a:latin typeface="HaranoAjiMincho-Regular-Identity-H"/>
              </a:rPr>
              <a:t>	</a:t>
            </a:r>
            <a:br>
              <a:rPr lang="en-US" altLang="ja-JP" sz="2400" dirty="0">
                <a:latin typeface="HaranoAjiMincho-Regular-Identity-H"/>
              </a:rPr>
            </a:br>
            <a:r>
              <a:rPr lang="en-US" altLang="ja-JP" sz="2400" dirty="0">
                <a:latin typeface="HaranoAjiMincho-Regular-Identity-H"/>
              </a:rPr>
              <a:t>		</a:t>
            </a:r>
            <a:r>
              <a:rPr lang="ja-JP" altLang="en-US" sz="2400" cap="none" dirty="0">
                <a:solidFill>
                  <a:schemeClr val="tx1">
                    <a:lumMod val="95000"/>
                  </a:schemeClr>
                </a:solidFill>
              </a:rPr>
              <a:t>⇒ </a:t>
            </a:r>
            <a:r>
              <a:rPr lang="en-US" altLang="ja-JP" sz="2400" cap="none" dirty="0">
                <a:solidFill>
                  <a:schemeClr val="tx1">
                    <a:lumMod val="95000"/>
                  </a:schemeClr>
                </a:solidFill>
              </a:rPr>
              <a:t>Neutral Architecture Search (NAS) </a:t>
            </a:r>
            <a:r>
              <a:rPr lang="ja-JP" altLang="en-US" sz="2400" cap="none" dirty="0">
                <a:solidFill>
                  <a:schemeClr val="tx1">
                    <a:lumMod val="95000"/>
                  </a:schemeClr>
                </a:solidFill>
              </a:rPr>
              <a:t>で探索</a:t>
            </a:r>
            <a:endParaRPr lang="en-US" altLang="ja-JP" sz="2400" b="0" i="0" u="none" strike="noStrike" baseline="0" dirty="0">
              <a:latin typeface="HaranoAjiMincho-Regular-Identity-H"/>
            </a:endParaRPr>
          </a:p>
          <a:p>
            <a:pPr algn="l"/>
            <a:r>
              <a:rPr kumimoji="1" lang="en-US" altLang="ja-JP" sz="2400" dirty="0">
                <a:solidFill>
                  <a:schemeClr val="tx1">
                    <a:lumMod val="95000"/>
                  </a:schemeClr>
                </a:solidFill>
                <a:latin typeface="HaranoAjiMincho-Regular-Identity-H"/>
              </a:rPr>
              <a:t>		</a:t>
            </a:r>
            <a:endParaRPr kumimoji="1" lang="en-US" altLang="ja-JP" sz="2800" dirty="0">
              <a:solidFill>
                <a:schemeClr val="tx1">
                  <a:lumMod val="95000"/>
                </a:schemeClr>
              </a:solidFill>
            </a:endParaRPr>
          </a:p>
        </p:txBody>
      </p:sp>
      <p:grpSp>
        <p:nvGrpSpPr>
          <p:cNvPr id="66" name="グループ化 65">
            <a:extLst>
              <a:ext uri="{FF2B5EF4-FFF2-40B4-BE49-F238E27FC236}">
                <a16:creationId xmlns:a16="http://schemas.microsoft.com/office/drawing/2014/main" id="{F89F516E-E51C-42C2-8EEA-62B097220138}"/>
              </a:ext>
            </a:extLst>
          </p:cNvPr>
          <p:cNvGrpSpPr/>
          <p:nvPr/>
        </p:nvGrpSpPr>
        <p:grpSpPr>
          <a:xfrm>
            <a:off x="1168184" y="3437845"/>
            <a:ext cx="7316319" cy="2980276"/>
            <a:chOff x="1536295" y="3563109"/>
            <a:chExt cx="6069029" cy="2472197"/>
          </a:xfrm>
        </p:grpSpPr>
        <p:grpSp>
          <p:nvGrpSpPr>
            <p:cNvPr id="64" name="グループ化 63">
              <a:extLst>
                <a:ext uri="{FF2B5EF4-FFF2-40B4-BE49-F238E27FC236}">
                  <a16:creationId xmlns:a16="http://schemas.microsoft.com/office/drawing/2014/main" id="{E2F57711-54B7-4E17-B3B7-40E7CDD9AD77}"/>
                </a:ext>
              </a:extLst>
            </p:cNvPr>
            <p:cNvGrpSpPr/>
            <p:nvPr/>
          </p:nvGrpSpPr>
          <p:grpSpPr>
            <a:xfrm>
              <a:off x="1536295" y="3563109"/>
              <a:ext cx="6069029" cy="2472197"/>
              <a:chOff x="1791829" y="3528553"/>
              <a:chExt cx="6069029" cy="2472197"/>
            </a:xfrm>
          </p:grpSpPr>
          <p:grpSp>
            <p:nvGrpSpPr>
              <p:cNvPr id="62" name="グループ化 61">
                <a:extLst>
                  <a:ext uri="{FF2B5EF4-FFF2-40B4-BE49-F238E27FC236}">
                    <a16:creationId xmlns:a16="http://schemas.microsoft.com/office/drawing/2014/main" id="{41E11CAE-BBA8-47E0-9A90-2A483D0F084E}"/>
                  </a:ext>
                </a:extLst>
              </p:cNvPr>
              <p:cNvGrpSpPr/>
              <p:nvPr/>
            </p:nvGrpSpPr>
            <p:grpSpPr>
              <a:xfrm>
                <a:off x="1791829" y="3528553"/>
                <a:ext cx="6069029" cy="2472197"/>
                <a:chOff x="1972535" y="3894860"/>
                <a:chExt cx="6069029" cy="2472197"/>
              </a:xfrm>
            </p:grpSpPr>
            <p:grpSp>
              <p:nvGrpSpPr>
                <p:cNvPr id="35" name="グループ化 34">
                  <a:extLst>
                    <a:ext uri="{FF2B5EF4-FFF2-40B4-BE49-F238E27FC236}">
                      <a16:creationId xmlns:a16="http://schemas.microsoft.com/office/drawing/2014/main" id="{9705282B-3E3E-42D7-AB99-A91A56F3F3FB}"/>
                    </a:ext>
                  </a:extLst>
                </p:cNvPr>
                <p:cNvGrpSpPr/>
                <p:nvPr/>
              </p:nvGrpSpPr>
              <p:grpSpPr>
                <a:xfrm>
                  <a:off x="1972535" y="3894860"/>
                  <a:ext cx="6069029" cy="2472197"/>
                  <a:chOff x="1972535" y="3894860"/>
                  <a:chExt cx="6069029" cy="2472197"/>
                </a:xfrm>
              </p:grpSpPr>
              <p:grpSp>
                <p:nvGrpSpPr>
                  <p:cNvPr id="36" name="グループ化 35">
                    <a:extLst>
                      <a:ext uri="{FF2B5EF4-FFF2-40B4-BE49-F238E27FC236}">
                        <a16:creationId xmlns:a16="http://schemas.microsoft.com/office/drawing/2014/main" id="{BF3CA3F9-9046-47FB-9220-8EBCED979DDF}"/>
                      </a:ext>
                    </a:extLst>
                  </p:cNvPr>
                  <p:cNvGrpSpPr/>
                  <p:nvPr/>
                </p:nvGrpSpPr>
                <p:grpSpPr>
                  <a:xfrm>
                    <a:off x="1972535" y="4322486"/>
                    <a:ext cx="6069029" cy="2044571"/>
                    <a:chOff x="1902901" y="3816322"/>
                    <a:chExt cx="6069029" cy="2044571"/>
                  </a:xfrm>
                </p:grpSpPr>
                <p:sp>
                  <p:nvSpPr>
                    <p:cNvPr id="41" name="楕円 40">
                      <a:extLst>
                        <a:ext uri="{FF2B5EF4-FFF2-40B4-BE49-F238E27FC236}">
                          <a16:creationId xmlns:a16="http://schemas.microsoft.com/office/drawing/2014/main" id="{02099490-807D-4B65-AA27-AAE82A4A3558}"/>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t>
                      </a:r>
                      <a:endParaRPr kumimoji="1" lang="ja-JP" altLang="en-US" sz="3200" b="1" dirty="0"/>
                    </a:p>
                  </p:txBody>
                </p:sp>
                <p:cxnSp>
                  <p:nvCxnSpPr>
                    <p:cNvPr id="43" name="直線矢印コネクタ 42">
                      <a:extLst>
                        <a:ext uri="{FF2B5EF4-FFF2-40B4-BE49-F238E27FC236}">
                          <a16:creationId xmlns:a16="http://schemas.microsoft.com/office/drawing/2014/main" id="{2ED69421-9E90-4C56-A93E-86CE32A55171}"/>
                        </a:ext>
                      </a:extLst>
                    </p:cNvPr>
                    <p:cNvCxnSpPr>
                      <a:cxnSpLocks/>
                    </p:cNvCxnSpPr>
                    <p:nvPr/>
                  </p:nvCxnSpPr>
                  <p:spPr>
                    <a:xfrm>
                      <a:off x="613264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6255E69-E054-41C5-A607-B0189E1C3B24}"/>
                        </a:ext>
                      </a:extLst>
                    </p:cNvPr>
                    <p:cNvSpPr/>
                    <p:nvPr/>
                  </p:nvSpPr>
                  <p:spPr>
                    <a:xfrm>
                      <a:off x="656534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47" name="コネクタ: カギ線 45">
                      <a:extLst>
                        <a:ext uri="{FF2B5EF4-FFF2-40B4-BE49-F238E27FC236}">
                          <a16:creationId xmlns:a16="http://schemas.microsoft.com/office/drawing/2014/main" id="{330731A3-C191-4CD3-A2D6-6DAFE082E5C7}"/>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25320AC2-BF44-4501-913B-E15422CE693D}"/>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2" name="正方形/長方形 51">
                      <a:extLst>
                        <a:ext uri="{FF2B5EF4-FFF2-40B4-BE49-F238E27FC236}">
                          <a16:creationId xmlns:a16="http://schemas.microsoft.com/office/drawing/2014/main" id="{D85C9E91-7562-4458-88A9-58BBF57C30F0}"/>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3" name="直線矢印コネクタ 52">
                      <a:extLst>
                        <a:ext uri="{FF2B5EF4-FFF2-40B4-BE49-F238E27FC236}">
                          <a16:creationId xmlns:a16="http://schemas.microsoft.com/office/drawing/2014/main" id="{38211A85-916B-451E-9799-C62A764781F1}"/>
                        </a:ext>
                      </a:extLst>
                    </p:cNvPr>
                    <p:cNvCxnSpPr>
                      <a:cxnSpLocks/>
                      <a:stCxn id="51" idx="3"/>
                      <a:endCxn id="41"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AD9F8B89-3846-46B8-BF2B-492019D62A0B}"/>
                        </a:ext>
                      </a:extLst>
                    </p:cNvPr>
                    <p:cNvCxnSpPr>
                      <a:cxnSpLocks/>
                      <a:stCxn id="41" idx="6"/>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66E2BB12-C2D4-4E90-94A5-F239C5FA44F9}"/>
                        </a:ext>
                      </a:extLst>
                    </p:cNvPr>
                    <p:cNvCxnSpPr>
                      <a:cxnSpLocks/>
                      <a:stCxn id="44" idx="3"/>
                    </p:cNvCxnSpPr>
                    <p:nvPr/>
                  </p:nvCxnSpPr>
                  <p:spPr>
                    <a:xfrm>
                      <a:off x="758406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95AB10EC-2516-4A0B-BD56-5C04400BCF8E}"/>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58" name="テキスト ボックス 57">
                      <a:extLst>
                        <a:ext uri="{FF2B5EF4-FFF2-40B4-BE49-F238E27FC236}">
                          <a16:creationId xmlns:a16="http://schemas.microsoft.com/office/drawing/2014/main" id="{114FC69E-9D4E-4A5A-92D7-989D0D8FA58D}"/>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grpSp>
              <p:sp>
                <p:nvSpPr>
                  <p:cNvPr id="38" name="テキスト ボックス 37">
                    <a:extLst>
                      <a:ext uri="{FF2B5EF4-FFF2-40B4-BE49-F238E27FC236}">
                        <a16:creationId xmlns:a16="http://schemas.microsoft.com/office/drawing/2014/main" id="{8C1FFA2D-0F15-4FB1-9CFC-E92CA1F64C64}"/>
                      </a:ext>
                    </a:extLst>
                  </p:cNvPr>
                  <p:cNvSpPr txBox="1"/>
                  <p:nvPr/>
                </p:nvSpPr>
                <p:spPr>
                  <a:xfrm>
                    <a:off x="2725554" y="3894860"/>
                    <a:ext cx="1927429" cy="331899"/>
                  </a:xfrm>
                  <a:prstGeom prst="rect">
                    <a:avLst/>
                  </a:prstGeom>
                  <a:noFill/>
                </p:spPr>
                <p:txBody>
                  <a:bodyPr wrap="square" rtlCol="0">
                    <a:spAutoFit/>
                  </a:bodyPr>
                  <a:lstStyle/>
                  <a:p>
                    <a:pPr algn="ctr"/>
                    <a:r>
                      <a:rPr kumimoji="1" lang="ja-JP" altLang="en-US" sz="2000" dirty="0"/>
                      <a:t>構造の最適化</a:t>
                    </a:r>
                  </a:p>
                </p:txBody>
              </p:sp>
            </p:grpSp>
            <p:sp>
              <p:nvSpPr>
                <p:cNvPr id="3" name="正方形/長方形 2">
                  <a:extLst>
                    <a:ext uri="{FF2B5EF4-FFF2-40B4-BE49-F238E27FC236}">
                      <a16:creationId xmlns:a16="http://schemas.microsoft.com/office/drawing/2014/main" id="{BE11341D-E64D-4541-848E-06EB9975C291}"/>
                    </a:ext>
                  </a:extLst>
                </p:cNvPr>
                <p:cNvSpPr/>
                <p:nvPr/>
              </p:nvSpPr>
              <p:spPr>
                <a:xfrm>
                  <a:off x="4219341" y="4313326"/>
                  <a:ext cx="2010486" cy="6152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結合ベクトル</a:t>
                  </a:r>
                </a:p>
              </p:txBody>
            </p:sp>
          </p:grpSp>
          <p:sp>
            <p:nvSpPr>
              <p:cNvPr id="63" name="正方形/長方形 62">
                <a:extLst>
                  <a:ext uri="{FF2B5EF4-FFF2-40B4-BE49-F238E27FC236}">
                    <a16:creationId xmlns:a16="http://schemas.microsoft.com/office/drawing/2014/main" id="{FAE4128C-B2F9-4591-9790-A37235AFB15C}"/>
                  </a:ext>
                </a:extLst>
              </p:cNvPr>
              <p:cNvSpPr/>
              <p:nvPr/>
            </p:nvSpPr>
            <p:spPr>
              <a:xfrm>
                <a:off x="3138444" y="3900932"/>
                <a:ext cx="720000" cy="720000"/>
              </a:xfrm>
              <a:prstGeom prst="rect">
                <a:avLst/>
              </a:prstGeom>
              <a:solidFill>
                <a:schemeClr val="dk1">
                  <a:alpha val="5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65" name="テキスト ボックス 64">
              <a:extLst>
                <a:ext uri="{FF2B5EF4-FFF2-40B4-BE49-F238E27FC236}">
                  <a16:creationId xmlns:a16="http://schemas.microsoft.com/office/drawing/2014/main" id="{22B94905-EB61-47B4-9BB5-D28C175979A3}"/>
                </a:ext>
              </a:extLst>
            </p:cNvPr>
            <p:cNvSpPr txBox="1"/>
            <p:nvPr/>
          </p:nvSpPr>
          <p:spPr>
            <a:xfrm>
              <a:off x="4134086" y="4540681"/>
              <a:ext cx="1308515" cy="369332"/>
            </a:xfrm>
            <a:prstGeom prst="rect">
              <a:avLst/>
            </a:prstGeom>
            <a:noFill/>
          </p:spPr>
          <p:txBody>
            <a:bodyPr wrap="square" rtlCol="0">
              <a:spAutoFit/>
            </a:bodyPr>
            <a:lstStyle/>
            <a:p>
              <a:pPr algn="ctr"/>
              <a:r>
                <a:rPr kumimoji="1" lang="en-US" altLang="ja-JP" b="1" dirty="0"/>
                <a:t>n </a:t>
              </a:r>
              <a:r>
                <a:rPr kumimoji="1" lang="ja-JP" altLang="en-US" b="1" dirty="0"/>
                <a:t>次元</a:t>
              </a:r>
            </a:p>
          </p:txBody>
        </p:sp>
      </p:grpSp>
    </p:spTree>
    <p:extLst>
      <p:ext uri="{BB962C8B-B14F-4D97-AF65-F5344CB8AC3E}">
        <p14:creationId xmlns:p14="http://schemas.microsoft.com/office/powerpoint/2010/main" val="1255242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959094"/>
            <a:ext cx="7940566" cy="4508927"/>
          </a:xfrm>
          <a:prstGeom prst="rect">
            <a:avLst/>
          </a:prstGeom>
          <a:noFill/>
        </p:spPr>
        <p:txBody>
          <a:bodyPr wrap="square" rtlCol="0">
            <a:spAutoFit/>
          </a:bodyPr>
          <a:lstStyle/>
          <a:p>
            <a:r>
              <a:rPr kumimoji="1" lang="ja-JP" altLang="en-US" sz="2000" dirty="0"/>
              <a:t>・</a:t>
            </a:r>
            <a:r>
              <a:rPr kumimoji="1" lang="ja-JP" altLang="en-US" sz="2400" dirty="0">
                <a:solidFill>
                  <a:schemeClr val="tx1">
                    <a:lumMod val="95000"/>
                  </a:schemeClr>
                </a:solidFill>
              </a:rPr>
              <a:t>データセットの問題</a:t>
            </a:r>
            <a:endParaRPr kumimoji="1" lang="en-US" altLang="ja-JP" sz="2400" dirty="0">
              <a:solidFill>
                <a:schemeClr val="tx1">
                  <a:lumMod val="95000"/>
                </a:schemeClr>
              </a:solidFill>
            </a:endParaRPr>
          </a:p>
          <a:p>
            <a:pPr lvl="1"/>
            <a:endParaRPr lang="en-US" altLang="ja-JP" sz="2000" dirty="0"/>
          </a:p>
          <a:p>
            <a:pPr lvl="1"/>
            <a:r>
              <a:rPr lang="en-US" altLang="ja-JP" sz="2400" dirty="0"/>
              <a:t>1. </a:t>
            </a:r>
            <a:r>
              <a:rPr lang="ja-JP" altLang="en-US" sz="2400" dirty="0"/>
              <a:t>データ数の少なさ</a:t>
            </a:r>
            <a:endParaRPr lang="en-US" altLang="ja-JP" sz="2000" dirty="0"/>
          </a:p>
          <a:p>
            <a:pPr lvl="1"/>
            <a:endParaRPr lang="en-US" altLang="ja-JP" sz="1100" dirty="0"/>
          </a:p>
          <a:p>
            <a:pPr lvl="1"/>
            <a:r>
              <a:rPr lang="en-US" altLang="ja-JP" sz="2400" dirty="0"/>
              <a:t>2. </a:t>
            </a:r>
            <a:r>
              <a:rPr lang="ja-JP" altLang="en-US" sz="2400" dirty="0"/>
              <a:t>アノテーション不備 </a:t>
            </a:r>
            <a:r>
              <a:rPr lang="en-US" altLang="ja-JP" sz="2400" dirty="0"/>
              <a:t>(UNK </a:t>
            </a:r>
            <a:r>
              <a:rPr lang="ja-JP" altLang="en-US" sz="2400" dirty="0"/>
              <a:t>ラベル</a:t>
            </a:r>
            <a:r>
              <a:rPr lang="en-US" altLang="ja-JP" sz="2400" dirty="0"/>
              <a:t>)</a:t>
            </a:r>
          </a:p>
          <a:p>
            <a:pPr lvl="1"/>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 </a:t>
            </a:r>
            <a:endParaRPr lang="en-US" altLang="ja-JP" sz="2400" dirty="0"/>
          </a:p>
          <a:p>
            <a:pPr lvl="1"/>
            <a:endParaRPr lang="en-US" altLang="ja-JP" sz="1200" dirty="0"/>
          </a:p>
          <a:p>
            <a:pPr lvl="1"/>
            <a:r>
              <a:rPr lang="ja-JP" altLang="en-US" sz="2400" dirty="0"/>
              <a:t>・人手によるデータセット拡張</a:t>
            </a:r>
            <a:endParaRPr lang="en-US" altLang="ja-JP" sz="2400" dirty="0"/>
          </a:p>
          <a:p>
            <a:pPr lvl="1"/>
            <a:endParaRPr lang="en-US" altLang="ja-JP" sz="2400" dirty="0"/>
          </a:p>
        </p:txBody>
      </p:sp>
      <p:sp>
        <p:nvSpPr>
          <p:cNvPr id="6" name="矢印: 下 5">
            <a:extLst>
              <a:ext uri="{FF2B5EF4-FFF2-40B4-BE49-F238E27FC236}">
                <a16:creationId xmlns:a16="http://schemas.microsoft.com/office/drawing/2014/main" id="{593CCAE8-2050-4641-A0A2-E97B4CFEE2E5}"/>
              </a:ext>
            </a:extLst>
          </p:cNvPr>
          <p:cNvSpPr/>
          <p:nvPr/>
        </p:nvSpPr>
        <p:spPr>
          <a:xfrm>
            <a:off x="4358159" y="380868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1504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37</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38</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39</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40</a:t>
            </a:fld>
            <a:endParaRPr kumimoji="1" lang="ja-JP" altLang="en-US" dirty="0"/>
          </a:p>
        </p:txBody>
      </p:sp>
      <p:pic>
        <p:nvPicPr>
          <p:cNvPr id="5" name="図 4" descr="グラフ, ヒストグラム&#10;&#10;自動的に生成された説明">
            <a:extLst>
              <a:ext uri="{FF2B5EF4-FFF2-40B4-BE49-F238E27FC236}">
                <a16:creationId xmlns:a16="http://schemas.microsoft.com/office/drawing/2014/main" id="{00F80EB2-D667-4A03-8665-9D505E040FF5}"/>
              </a:ext>
            </a:extLst>
          </p:cNvPr>
          <p:cNvPicPr>
            <a:picLocks noChangeAspect="1"/>
          </p:cNvPicPr>
          <p:nvPr/>
        </p:nvPicPr>
        <p:blipFill rotWithShape="1">
          <a:blip r:embed="rId2">
            <a:extLst>
              <a:ext uri="{28A0092B-C50C-407E-A947-70E740481C1C}">
                <a14:useLocalDpi xmlns:a14="http://schemas.microsoft.com/office/drawing/2010/main" val="0"/>
              </a:ext>
            </a:extLst>
          </a:blip>
          <a:srcRect t="11517" r="9419"/>
          <a:stretch/>
        </p:blipFill>
        <p:spPr>
          <a:xfrm>
            <a:off x="0" y="0"/>
            <a:ext cx="5167106" cy="3785580"/>
          </a:xfrm>
          <a:prstGeom prst="rect">
            <a:avLst/>
          </a:prstGeom>
        </p:spPr>
      </p:pic>
      <p:graphicFrame>
        <p:nvGraphicFramePr>
          <p:cNvPr id="6" name="表 6">
            <a:extLst>
              <a:ext uri="{FF2B5EF4-FFF2-40B4-BE49-F238E27FC236}">
                <a16:creationId xmlns:a16="http://schemas.microsoft.com/office/drawing/2014/main" id="{B45DD8CB-5F69-493E-8FDA-E64EDCF64965}"/>
              </a:ext>
            </a:extLst>
          </p:cNvPr>
          <p:cNvGraphicFramePr>
            <a:graphicFrameLocks noGrp="1"/>
          </p:cNvGraphicFramePr>
          <p:nvPr>
            <p:extLst>
              <p:ext uri="{D42A27DB-BD31-4B8C-83A1-F6EECF244321}">
                <p14:modId xmlns:p14="http://schemas.microsoft.com/office/powerpoint/2010/main" val="2967049068"/>
              </p:ext>
            </p:extLst>
          </p:nvPr>
        </p:nvGraphicFramePr>
        <p:xfrm>
          <a:off x="254000" y="3785580"/>
          <a:ext cx="8293100" cy="239268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625808325"/>
                    </a:ext>
                  </a:extLst>
                </a:gridCol>
                <a:gridCol w="2755900">
                  <a:extLst>
                    <a:ext uri="{9D8B030D-6E8A-4147-A177-3AD203B41FA5}">
                      <a16:colId xmlns:a16="http://schemas.microsoft.com/office/drawing/2014/main" val="1901955711"/>
                    </a:ext>
                  </a:extLst>
                </a:gridCol>
                <a:gridCol w="1193800">
                  <a:extLst>
                    <a:ext uri="{9D8B030D-6E8A-4147-A177-3AD203B41FA5}">
                      <a16:colId xmlns:a16="http://schemas.microsoft.com/office/drawing/2014/main" val="2125306068"/>
                    </a:ext>
                  </a:extLst>
                </a:gridCol>
                <a:gridCol w="1752600">
                  <a:extLst>
                    <a:ext uri="{9D8B030D-6E8A-4147-A177-3AD203B41FA5}">
                      <a16:colId xmlns:a16="http://schemas.microsoft.com/office/drawing/2014/main" val="2542381678"/>
                    </a:ext>
                  </a:extLst>
                </a:gridCol>
              </a:tblGrid>
              <a:tr h="370840">
                <a:tc>
                  <a:txBody>
                    <a:bodyPr/>
                    <a:lstStyle/>
                    <a:p>
                      <a:pPr algn="ctr"/>
                      <a:r>
                        <a:rPr kumimoji="1" lang="ja-JP" altLang="en-US" dirty="0"/>
                        <a:t>オリジナル</a:t>
                      </a:r>
                    </a:p>
                  </a:txBody>
                  <a:tcPr/>
                </a:tc>
                <a:tc>
                  <a:txBody>
                    <a:bodyPr/>
                    <a:lstStyle/>
                    <a:p>
                      <a:pPr algn="ctr"/>
                      <a:r>
                        <a:rPr kumimoji="1" lang="ja-JP" altLang="en-US" dirty="0"/>
                        <a:t>拡張後のセリフ</a:t>
                      </a:r>
                    </a:p>
                  </a:txBody>
                  <a:tcPr/>
                </a:tc>
                <a:tc>
                  <a:txBody>
                    <a:bodyPr/>
                    <a:lstStyle/>
                    <a:p>
                      <a:pPr algn="ctr"/>
                      <a:r>
                        <a:rPr kumimoji="1" lang="ja-JP" altLang="en-US" dirty="0"/>
                        <a:t>京大 </a:t>
                      </a:r>
                      <a:r>
                        <a:rPr kumimoji="1" lang="en-US" altLang="ja-JP" dirty="0"/>
                        <a:t>BERT</a:t>
                      </a:r>
                      <a:endParaRPr kumimoji="1" lang="ja-JP" altLang="en-US" dirty="0"/>
                    </a:p>
                  </a:txBody>
                  <a:tcPr/>
                </a:tc>
                <a:tc>
                  <a:txBody>
                    <a:bodyPr/>
                    <a:lstStyle/>
                    <a:p>
                      <a:pPr algn="ctr"/>
                      <a:r>
                        <a:rPr kumimoji="1" lang="en-US" altLang="ja-JP" dirty="0" err="1"/>
                        <a:t>hottoSNS</a:t>
                      </a:r>
                      <a:r>
                        <a:rPr kumimoji="1" lang="en-US" altLang="ja-JP" dirty="0"/>
                        <a:t>-BERT</a:t>
                      </a:r>
                      <a:endParaRPr kumimoji="1" lang="ja-JP" altLang="en-US" dirty="0"/>
                    </a:p>
                  </a:txBody>
                  <a:tcPr/>
                </a:tc>
                <a:extLst>
                  <a:ext uri="{0D108BD9-81ED-4DB2-BD59-A6C34878D82A}">
                    <a16:rowId xmlns:a16="http://schemas.microsoft.com/office/drawing/2014/main" val="1850230584"/>
                  </a:ext>
                </a:extLst>
              </a:tr>
              <a:tr h="370840">
                <a:tc>
                  <a:txBody>
                    <a:bodyPr/>
                    <a:lstStyle/>
                    <a:p>
                      <a:r>
                        <a:rPr kumimoji="1" lang="ja-JP" altLang="en-US" sz="1800" dirty="0"/>
                        <a:t>去年は私が着たやつ</a:t>
                      </a:r>
                    </a:p>
                  </a:txBody>
                  <a:tcPr/>
                </a:tc>
                <a:tc>
                  <a:txBody>
                    <a:bodyPr/>
                    <a:lstStyle/>
                    <a:p>
                      <a:r>
                        <a:rPr kumimoji="1" lang="ja-JP" altLang="en-US" dirty="0"/>
                        <a:t>去年は私が着た若者</a:t>
                      </a:r>
                    </a:p>
                  </a:txBody>
                  <a:tcPr/>
                </a:tc>
                <a:tc>
                  <a:txBody>
                    <a:bodyPr/>
                    <a:lstStyle/>
                    <a:p>
                      <a:pPr algn="ctr"/>
                      <a:r>
                        <a:rPr kumimoji="1" lang="en-US" altLang="ja-JP" dirty="0"/>
                        <a:t>0.97</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919968567"/>
                  </a:ext>
                </a:extLst>
              </a:tr>
              <a:tr h="370840">
                <a:tc>
                  <a:txBody>
                    <a:bodyPr/>
                    <a:lstStyle/>
                    <a:p>
                      <a:r>
                        <a:rPr kumimoji="1" lang="ja-JP" altLang="en-US" dirty="0"/>
                        <a:t>そうですか</a:t>
                      </a:r>
                    </a:p>
                  </a:txBody>
                  <a:tcPr/>
                </a:tc>
                <a:tc>
                  <a:txBody>
                    <a:bodyPr/>
                    <a:lstStyle/>
                    <a:p>
                      <a:r>
                        <a:rPr kumimoji="1" lang="ja-JP" altLang="en-US" dirty="0"/>
                        <a:t>正しくですか</a:t>
                      </a:r>
                    </a:p>
                  </a:txBody>
                  <a:tcPr/>
                </a:tc>
                <a:tc>
                  <a:txBody>
                    <a:bodyPr/>
                    <a:lstStyle/>
                    <a:p>
                      <a:pPr algn="ctr"/>
                      <a:r>
                        <a:rPr kumimoji="1" lang="en-US" altLang="ja-JP" dirty="0"/>
                        <a:t>0.89</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170497862"/>
                  </a:ext>
                </a:extLst>
              </a:tr>
              <a:tr h="370840">
                <a:tc>
                  <a:txBody>
                    <a:bodyPr/>
                    <a:lstStyle/>
                    <a:p>
                      <a:r>
                        <a:rPr kumimoji="1" lang="ja-JP" altLang="en-US" dirty="0"/>
                        <a:t>僕はいいですけど、</a:t>
                      </a:r>
                      <a:endParaRPr kumimoji="1" lang="en-US" altLang="ja-JP" dirty="0"/>
                    </a:p>
                    <a:p>
                      <a:r>
                        <a:rPr kumimoji="1" lang="ja-JP" altLang="en-US" dirty="0"/>
                        <a:t>気をつけてくださいね</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僕はグーですけど、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気をつけてくださいね</a:t>
                      </a:r>
                    </a:p>
                  </a:txBody>
                  <a:tcPr/>
                </a:tc>
                <a:tc>
                  <a:txBody>
                    <a:bodyPr/>
                    <a:lstStyle/>
                    <a:p>
                      <a:pPr algn="ctr"/>
                      <a:r>
                        <a:rPr kumimoji="1" lang="en-US" altLang="ja-JP" dirty="0"/>
                        <a:t>0.96</a:t>
                      </a:r>
                      <a:endParaRPr kumimoji="1" lang="ja-JP" altLang="en-US" dirty="0"/>
                    </a:p>
                  </a:txBody>
                  <a:tcPr/>
                </a:tc>
                <a:tc>
                  <a:txBody>
                    <a:bodyPr/>
                    <a:lstStyle/>
                    <a:p>
                      <a:pPr algn="ctr"/>
                      <a:r>
                        <a:rPr kumimoji="1" lang="en-US" altLang="ja-JP" dirty="0"/>
                        <a:t>-0.16</a:t>
                      </a:r>
                      <a:endParaRPr kumimoji="1" lang="ja-JP" altLang="en-US" dirty="0"/>
                    </a:p>
                  </a:txBody>
                  <a:tcPr/>
                </a:tc>
                <a:extLst>
                  <a:ext uri="{0D108BD9-81ED-4DB2-BD59-A6C34878D82A}">
                    <a16:rowId xmlns:a16="http://schemas.microsoft.com/office/drawing/2014/main" val="655035723"/>
                  </a:ext>
                </a:extLst>
              </a:tr>
              <a:tr h="370840">
                <a:tc>
                  <a:txBody>
                    <a:bodyPr/>
                    <a:lstStyle/>
                    <a:p>
                      <a:endParaRPr kumimoji="1" lang="ja-JP"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僕はいいですけど、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真性をつけてくださいね</a:t>
                      </a:r>
                    </a:p>
                  </a:txBody>
                  <a:tcPr/>
                </a:tc>
                <a:tc>
                  <a:txBody>
                    <a:bodyPr/>
                    <a:lstStyle/>
                    <a:p>
                      <a:pPr algn="ctr"/>
                      <a:r>
                        <a:rPr kumimoji="1" lang="en-US" altLang="ja-JP" dirty="0"/>
                        <a:t>0.94</a:t>
                      </a:r>
                      <a:endParaRPr kumimoji="1" lang="ja-JP" altLang="en-US" dirty="0"/>
                    </a:p>
                  </a:txBody>
                  <a:tcPr/>
                </a:tc>
                <a:tc>
                  <a:txBody>
                    <a:bodyPr/>
                    <a:lstStyle/>
                    <a:p>
                      <a:pPr algn="ctr"/>
                      <a:r>
                        <a:rPr kumimoji="1" lang="en-US" altLang="ja-JP" dirty="0"/>
                        <a:t>0.25</a:t>
                      </a:r>
                      <a:endParaRPr kumimoji="1" lang="ja-JP" altLang="en-US" dirty="0"/>
                    </a:p>
                  </a:txBody>
                  <a:tcPr/>
                </a:tc>
                <a:extLst>
                  <a:ext uri="{0D108BD9-81ED-4DB2-BD59-A6C34878D82A}">
                    <a16:rowId xmlns:a16="http://schemas.microsoft.com/office/drawing/2014/main" val="2335705509"/>
                  </a:ext>
                </a:extLst>
              </a:tr>
            </a:tbl>
          </a:graphicData>
        </a:graphic>
      </p:graphicFrame>
    </p:spTree>
    <p:extLst>
      <p:ext uri="{BB962C8B-B14F-4D97-AF65-F5344CB8AC3E}">
        <p14:creationId xmlns:p14="http://schemas.microsoft.com/office/powerpoint/2010/main" val="3255961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1" y="2285999"/>
            <a:ext cx="9143997" cy="2286001"/>
            <a:chOff x="1" y="2382080"/>
            <a:chExt cx="9753587" cy="2438399"/>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196" y="2382081"/>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2395" y="2382080"/>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2382082"/>
              <a:ext cx="3251193" cy="2438396"/>
            </a:xfrm>
            <a:prstGeom prst="rect">
              <a:avLst/>
            </a:prstGeom>
          </p:spPr>
        </p:pic>
      </p:grpSp>
    </p:spTree>
    <p:extLst>
      <p:ext uri="{BB962C8B-B14F-4D97-AF65-F5344CB8AC3E}">
        <p14:creationId xmlns:p14="http://schemas.microsoft.com/office/powerpoint/2010/main" val="1595121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２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1" y="2285999"/>
            <a:ext cx="9143997" cy="2286001"/>
            <a:chOff x="1" y="2382080"/>
            <a:chExt cx="9753587" cy="2438399"/>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196" y="2382081"/>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2395" y="2382080"/>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2382082"/>
              <a:ext cx="3251193" cy="2438396"/>
            </a:xfrm>
            <a:prstGeom prst="rect">
              <a:avLst/>
            </a:prstGeom>
          </p:spPr>
        </p:pic>
      </p:grpSp>
    </p:spTree>
    <p:extLst>
      <p:ext uri="{BB962C8B-B14F-4D97-AF65-F5344CB8AC3E}">
        <p14:creationId xmlns:p14="http://schemas.microsoft.com/office/powerpoint/2010/main" val="2896671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その他の課題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0" y="1677274"/>
            <a:ext cx="8287939" cy="4154984"/>
          </a:xfrm>
          <a:prstGeom prst="rect">
            <a:avLst/>
          </a:prstGeom>
          <a:noFill/>
        </p:spPr>
        <p:txBody>
          <a:bodyPr wrap="square" rtlCol="0">
            <a:spAutoFit/>
          </a:bodyPr>
          <a:lstStyle/>
          <a:p>
            <a:r>
              <a:rPr kumimoji="1" lang="ja-JP" altLang="en-US" sz="2400" dirty="0"/>
              <a:t>１．</a:t>
            </a:r>
            <a:r>
              <a:rPr kumimoji="1" lang="en-US" altLang="ja-JP" sz="2400" dirty="0" err="1"/>
              <a:t>hottoSNS</a:t>
            </a:r>
            <a:r>
              <a:rPr kumimoji="1" lang="en-US" altLang="ja-JP" sz="2400" dirty="0"/>
              <a:t>-BERT vs </a:t>
            </a:r>
            <a:r>
              <a:rPr kumimoji="1" lang="ja-JP" altLang="en-US" sz="2400" dirty="0"/>
              <a:t>京大 </a:t>
            </a:r>
            <a:r>
              <a:rPr kumimoji="1" lang="en-US" altLang="ja-JP" sz="2400" dirty="0"/>
              <a:t>BERT</a:t>
            </a:r>
          </a:p>
          <a:p>
            <a:endParaRPr kumimoji="1" lang="en-US" altLang="ja-JP" sz="2400" dirty="0"/>
          </a:p>
          <a:p>
            <a:r>
              <a:rPr kumimoji="1" lang="en-US" altLang="ja-JP" sz="2400" dirty="0"/>
              <a:t>	1-1 </a:t>
            </a:r>
            <a:r>
              <a:rPr kumimoji="1" lang="ja-JP" altLang="en-US" sz="2400" dirty="0"/>
              <a:t>セリフ１文の感情推定</a:t>
            </a:r>
            <a:endParaRPr kumimoji="1" lang="en-US" altLang="ja-JP" sz="2400" dirty="0"/>
          </a:p>
          <a:p>
            <a:r>
              <a:rPr kumimoji="1" lang="en-US" altLang="ja-JP" sz="2400" dirty="0"/>
              <a:t>	1-2 </a:t>
            </a:r>
            <a:r>
              <a:rPr kumimoji="1" lang="ja-JP" altLang="en-US" sz="2400" dirty="0"/>
              <a:t>セリフ１文のマルチモーダルな感情推定</a:t>
            </a:r>
            <a:endParaRPr kumimoji="1" lang="en-US" altLang="ja-JP" sz="2400" dirty="0"/>
          </a:p>
          <a:p>
            <a:r>
              <a:rPr kumimoji="1" lang="en-US" altLang="ja-JP" sz="2400" dirty="0"/>
              <a:t>	1-3 </a:t>
            </a:r>
            <a:r>
              <a:rPr kumimoji="1" lang="ja-JP" altLang="en-US" sz="2400" dirty="0"/>
              <a:t>過去のセリフを考慮した感情推定</a:t>
            </a:r>
            <a:endParaRPr kumimoji="1" lang="en-US" altLang="ja-JP" sz="2400" dirty="0"/>
          </a:p>
          <a:p>
            <a:r>
              <a:rPr kumimoji="1" lang="en-US" altLang="ja-JP" sz="2400" dirty="0"/>
              <a:t>	1-4 </a:t>
            </a:r>
            <a:r>
              <a:rPr kumimoji="1" lang="ja-JP" altLang="en-US" sz="2400" dirty="0"/>
              <a:t>過去のセリフを考慮したマルチモーダルな感情推定</a:t>
            </a:r>
            <a:endParaRPr kumimoji="1" lang="en-US" altLang="ja-JP" sz="2400" dirty="0"/>
          </a:p>
          <a:p>
            <a:endParaRPr kumimoji="1" lang="en-US" altLang="ja-JP" sz="2400" dirty="0"/>
          </a:p>
          <a:p>
            <a:r>
              <a:rPr kumimoji="1" lang="ja-JP" altLang="en-US" sz="2400" dirty="0"/>
              <a:t>２．半教師あり学習を用いた場合の変化</a:t>
            </a:r>
            <a:endParaRPr kumimoji="1" lang="en-US" altLang="ja-JP" sz="2400" dirty="0"/>
          </a:p>
          <a:p>
            <a:endParaRPr kumimoji="1" lang="en-US" altLang="ja-JP" sz="2400" dirty="0"/>
          </a:p>
          <a:p>
            <a:r>
              <a:rPr kumimoji="1" lang="ja-JP" altLang="en-US" sz="2400" dirty="0"/>
              <a:t>３．コマベクトルのみを </a:t>
            </a:r>
            <a:r>
              <a:rPr kumimoji="1" lang="en-US" altLang="ja-JP" sz="2400" dirty="0"/>
              <a:t>fine-tuning </a:t>
            </a:r>
            <a:r>
              <a:rPr kumimoji="1" lang="ja-JP" altLang="en-US" sz="2400" dirty="0"/>
              <a:t>した場合の変化</a:t>
            </a:r>
            <a:endParaRPr kumimoji="1" lang="en-US" altLang="ja-JP" sz="2400" dirty="0"/>
          </a:p>
          <a:p>
            <a:r>
              <a:rPr kumimoji="1" lang="en-US" altLang="ja-JP" sz="2400" dirty="0"/>
              <a:t>	</a:t>
            </a:r>
            <a:endParaRPr lang="en-US" altLang="ja-JP" sz="2400" dirty="0"/>
          </a:p>
        </p:txBody>
      </p:sp>
    </p:spTree>
    <p:extLst>
      <p:ext uri="{BB962C8B-B14F-4D97-AF65-F5344CB8AC3E}">
        <p14:creationId xmlns:p14="http://schemas.microsoft.com/office/powerpoint/2010/main" val="1208454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50</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51</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52</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分散表現 抽出</a:t>
              </a:r>
            </a:p>
          </p:txBody>
        </p:sp>
      </p:grpSp>
      <p:sp>
        <p:nvSpPr>
          <p:cNvPr id="26" name="正方形/長方形 25">
            <a:extLst>
              <a:ext uri="{FF2B5EF4-FFF2-40B4-BE49-F238E27FC236}">
                <a16:creationId xmlns:a16="http://schemas.microsoft.com/office/drawing/2014/main" id="{662DB811-BC49-4A52-B55B-36C8AAEAF388}"/>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95368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46E4B-D72A-484E-8EFB-8B581C059728}"/>
              </a:ext>
            </a:extLst>
          </p:cNvPr>
          <p:cNvSpPr>
            <a:spLocks noGrp="1"/>
          </p:cNvSpPr>
          <p:nvPr>
            <p:ph type="ctrTitle"/>
          </p:nvPr>
        </p:nvSpPr>
        <p:spPr/>
        <p:txBody>
          <a:bodyPr>
            <a:normAutofit/>
          </a:bodyPr>
          <a:lstStyle/>
          <a:p>
            <a:pPr algn="l"/>
            <a:r>
              <a:rPr kumimoji="1" lang="en-US" altLang="ja-JP" dirty="0"/>
              <a:t>4 </a:t>
            </a:r>
            <a:r>
              <a:rPr kumimoji="1" lang="ja-JP" altLang="en-US" dirty="0"/>
              <a:t>コマ漫画ストーリー</a:t>
            </a:r>
            <a:br>
              <a:rPr kumimoji="1" lang="en-US" altLang="ja-JP" dirty="0"/>
            </a:br>
            <a:r>
              <a:rPr kumimoji="1" lang="ja-JP" altLang="en-US" dirty="0"/>
              <a:t>データセットの拡張に関する協力のお願い</a:t>
            </a:r>
          </a:p>
        </p:txBody>
      </p:sp>
      <p:sp>
        <p:nvSpPr>
          <p:cNvPr id="4" name="テキスト ボックス 3">
            <a:extLst>
              <a:ext uri="{FF2B5EF4-FFF2-40B4-BE49-F238E27FC236}">
                <a16:creationId xmlns:a16="http://schemas.microsoft.com/office/drawing/2014/main" id="{414C0107-37DA-410F-84CC-F4B28E2E31F1}"/>
              </a:ext>
            </a:extLst>
          </p:cNvPr>
          <p:cNvSpPr txBox="1"/>
          <p:nvPr/>
        </p:nvSpPr>
        <p:spPr>
          <a:xfrm>
            <a:off x="5001936" y="3940205"/>
            <a:ext cx="2999064" cy="507831"/>
          </a:xfrm>
          <a:prstGeom prst="rect">
            <a:avLst/>
          </a:prstGeom>
          <a:noFill/>
        </p:spPr>
        <p:txBody>
          <a:bodyPr wrap="square" rtlCol="0">
            <a:spAutoFit/>
          </a:bodyPr>
          <a:lstStyle/>
          <a:p>
            <a:pPr algn="r" defTabSz="685800"/>
            <a:r>
              <a:rPr kumimoji="1" lang="ja-JP" altLang="en-US" sz="1350" dirty="0">
                <a:solidFill>
                  <a:prstClr val="black"/>
                </a:solidFill>
                <a:latin typeface="游ゴシック" panose="020F0502020204030204"/>
                <a:ea typeface="游ゴシック" panose="020B0400000000000000" pitchFamily="50" charset="-128"/>
              </a:rPr>
              <a:t>ソフトウェアシステム研究グループ</a:t>
            </a:r>
            <a:endParaRPr kumimoji="1" lang="en-US" altLang="ja-JP" sz="1350" dirty="0">
              <a:solidFill>
                <a:prstClr val="black"/>
              </a:solidFill>
              <a:latin typeface="游ゴシック" panose="020F0502020204030204"/>
              <a:ea typeface="游ゴシック" panose="020B0400000000000000" pitchFamily="50" charset="-128"/>
            </a:endParaRPr>
          </a:p>
          <a:p>
            <a:pPr algn="r" defTabSz="685800"/>
            <a:r>
              <a:rPr kumimoji="1" lang="en-US" altLang="ja-JP" sz="1350" dirty="0">
                <a:solidFill>
                  <a:prstClr val="black"/>
                </a:solidFill>
                <a:latin typeface="游ゴシック" panose="020F0502020204030204"/>
                <a:ea typeface="游ゴシック" panose="020B0400000000000000" pitchFamily="50" charset="-128"/>
              </a:rPr>
              <a:t>B4 </a:t>
            </a:r>
            <a:r>
              <a:rPr kumimoji="1" lang="ja-JP" altLang="en-US" sz="1350" dirty="0">
                <a:solidFill>
                  <a:prstClr val="black"/>
                </a:solidFill>
                <a:latin typeface="游ゴシック" panose="020F0502020204030204"/>
                <a:ea typeface="游ゴシック" panose="020B0400000000000000" pitchFamily="50" charset="-128"/>
              </a:rPr>
              <a:t>高山</a:t>
            </a:r>
          </a:p>
        </p:txBody>
      </p:sp>
      <p:sp>
        <p:nvSpPr>
          <p:cNvPr id="5" name="テキスト ボックス 4">
            <a:extLst>
              <a:ext uri="{FF2B5EF4-FFF2-40B4-BE49-F238E27FC236}">
                <a16:creationId xmlns:a16="http://schemas.microsoft.com/office/drawing/2014/main" id="{EC5385AD-7FDF-438C-BD4B-0F19B110F152}"/>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1</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2700828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6831648-1039-48B6-8906-9E7979E55AEE}"/>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要旨</a:t>
            </a:r>
          </a:p>
        </p:txBody>
      </p:sp>
      <p:sp>
        <p:nvSpPr>
          <p:cNvPr id="4" name="テキスト ボックス 3">
            <a:extLst>
              <a:ext uri="{FF2B5EF4-FFF2-40B4-BE49-F238E27FC236}">
                <a16:creationId xmlns:a16="http://schemas.microsoft.com/office/drawing/2014/main" id="{F23479EC-B60B-416D-9CD6-3B4B35D448D9}"/>
              </a:ext>
            </a:extLst>
          </p:cNvPr>
          <p:cNvSpPr txBox="1"/>
          <p:nvPr/>
        </p:nvSpPr>
        <p:spPr>
          <a:xfrm>
            <a:off x="414164" y="2108914"/>
            <a:ext cx="7777686" cy="2169825"/>
          </a:xfrm>
          <a:prstGeom prst="rect">
            <a:avLst/>
          </a:prstGeom>
          <a:noFill/>
        </p:spPr>
        <p:txBody>
          <a:bodyPr wrap="square" rtlCol="0">
            <a:spAutoFit/>
          </a:bodyPr>
          <a:lstStyle/>
          <a:p>
            <a:pPr defTabSz="685800"/>
            <a:r>
              <a:rPr kumimoji="1" lang="ja-JP" altLang="en-US" dirty="0">
                <a:solidFill>
                  <a:prstClr val="black"/>
                </a:solidFill>
                <a:latin typeface="游ゴシック" panose="020F0502020204030204"/>
                <a:ea typeface="游ゴシック" panose="020B0400000000000000" pitchFamily="50" charset="-128"/>
              </a:rPr>
              <a:t>・現状における</a:t>
            </a:r>
            <a:r>
              <a:rPr kumimoji="1" lang="ja-JP" altLang="en-US" sz="2100" dirty="0">
                <a:solidFill>
                  <a:prstClr val="black">
                    <a:lumMod val="95000"/>
                  </a:prstClr>
                </a:solidFill>
                <a:latin typeface="游ゴシック" panose="020F0502020204030204"/>
                <a:ea typeface="游ゴシック" panose="020B0400000000000000" pitchFamily="50" charset="-128"/>
              </a:rPr>
              <a:t>データセットの問題</a:t>
            </a:r>
            <a:endParaRPr kumimoji="1" lang="en-US" altLang="ja-JP" sz="2100" dirty="0">
              <a:solidFill>
                <a:prstClr val="black">
                  <a:lumMod val="95000"/>
                </a:prstClr>
              </a:solidFill>
              <a:latin typeface="游ゴシック" panose="020F0502020204030204"/>
              <a:ea typeface="游ゴシック" panose="020B0400000000000000" pitchFamily="50" charset="-128"/>
            </a:endParaRP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1. </a:t>
            </a:r>
            <a:r>
              <a:rPr kumimoji="1" lang="ja-JP" altLang="en-US" sz="2100" dirty="0">
                <a:solidFill>
                  <a:prstClr val="black"/>
                </a:solidFill>
                <a:latin typeface="游ゴシック" panose="020F0502020204030204"/>
                <a:ea typeface="游ゴシック" panose="020B0400000000000000" pitchFamily="50" charset="-128"/>
              </a:rPr>
              <a:t>データ数の少なさ</a:t>
            </a:r>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dirty="0">
                <a:solidFill>
                  <a:prstClr val="black"/>
                </a:solidFill>
                <a:latin typeface="游ゴシック" panose="020F0502020204030204"/>
                <a:ea typeface="游ゴシック" panose="020B0400000000000000" pitchFamily="50" charset="-128"/>
              </a:rPr>
              <a:t>	- 1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10 </a:t>
            </a:r>
            <a:r>
              <a:rPr kumimoji="1" lang="ja-JP" altLang="en-US" dirty="0">
                <a:solidFill>
                  <a:prstClr val="black"/>
                </a:solidFill>
                <a:latin typeface="游ゴシック" panose="020F0502020204030204"/>
                <a:ea typeface="游ゴシック" panose="020B0400000000000000" pitchFamily="50" charset="-128"/>
              </a:rPr>
              <a:t>話ずつ </a:t>
            </a:r>
            <a:r>
              <a:rPr kumimoji="1" lang="en-US" altLang="ja-JP" dirty="0">
                <a:solidFill>
                  <a:prstClr val="black"/>
                </a:solidFill>
                <a:latin typeface="游ゴシック" panose="020F0502020204030204"/>
                <a:ea typeface="游ゴシック" panose="020B0400000000000000" pitchFamily="50" charset="-128"/>
              </a:rPr>
              <a:t>(1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a:t>
            </a:r>
            <a:r>
              <a:rPr kumimoji="1" lang="ja-JP" altLang="en-US" dirty="0">
                <a:solidFill>
                  <a:prstClr val="black"/>
                </a:solidFill>
                <a:latin typeface="游ゴシック" panose="020F0502020204030204"/>
                <a:ea typeface="游ゴシック" panose="020B0400000000000000" pitchFamily="50" charset="-128"/>
              </a:rPr>
              <a:t>約 </a:t>
            </a:r>
            <a:r>
              <a:rPr kumimoji="1" lang="en-US" altLang="ja-JP" dirty="0">
                <a:solidFill>
                  <a:prstClr val="black"/>
                </a:solidFill>
                <a:latin typeface="游ゴシック" panose="020F0502020204030204"/>
                <a:ea typeface="游ゴシック" panose="020B0400000000000000" pitchFamily="50" charset="-128"/>
              </a:rPr>
              <a:t>200 </a:t>
            </a:r>
            <a:r>
              <a:rPr kumimoji="1" lang="ja-JP" altLang="en-US" dirty="0">
                <a:solidFill>
                  <a:prstClr val="black"/>
                </a:solidFill>
                <a:latin typeface="游ゴシック" panose="020F0502020204030204"/>
                <a:ea typeface="游ゴシック" panose="020B0400000000000000" pitchFamily="50" charset="-128"/>
              </a:rPr>
              <a:t>個のデータ</a:t>
            </a:r>
            <a:r>
              <a:rPr kumimoji="1" lang="en-US" altLang="ja-JP" dirty="0">
                <a:solidFill>
                  <a:prstClr val="black"/>
                </a:solidFill>
                <a:latin typeface="游ゴシック" panose="020F0502020204030204"/>
                <a:ea typeface="游ゴシック" panose="020B0400000000000000" pitchFamily="50" charset="-128"/>
              </a:rPr>
              <a:t>)</a:t>
            </a: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2. </a:t>
            </a:r>
            <a:r>
              <a:rPr kumimoji="1" lang="ja-JP" altLang="en-US" sz="2100" dirty="0">
                <a:solidFill>
                  <a:prstClr val="black"/>
                </a:solidFill>
                <a:latin typeface="游ゴシック" panose="020F0502020204030204"/>
                <a:ea typeface="游ゴシック" panose="020B0400000000000000" pitchFamily="50" charset="-128"/>
              </a:rPr>
              <a:t>アノテーション不備 </a:t>
            </a:r>
            <a:r>
              <a:rPr kumimoji="1" lang="en-US" altLang="ja-JP" sz="2100" dirty="0">
                <a:solidFill>
                  <a:prstClr val="black"/>
                </a:solidFill>
                <a:latin typeface="游ゴシック" panose="020F0502020204030204"/>
                <a:ea typeface="游ゴシック" panose="020B0400000000000000" pitchFamily="50" charset="-128"/>
              </a:rPr>
              <a:t>(UNK </a:t>
            </a:r>
            <a:r>
              <a:rPr kumimoji="1" lang="ja-JP" altLang="en-US" sz="2100" dirty="0">
                <a:solidFill>
                  <a:prstClr val="black"/>
                </a:solidFill>
                <a:latin typeface="游ゴシック" panose="020F0502020204030204"/>
                <a:ea typeface="游ゴシック" panose="020B0400000000000000" pitchFamily="50" charset="-128"/>
              </a:rPr>
              <a:t>ラベル</a:t>
            </a:r>
            <a:r>
              <a:rPr kumimoji="1" lang="en-US" altLang="ja-JP" sz="2100" dirty="0">
                <a:solidFill>
                  <a:prstClr val="black"/>
                </a:solidFill>
                <a:latin typeface="游ゴシック" panose="020F0502020204030204"/>
                <a:ea typeface="游ゴシック" panose="020B0400000000000000" pitchFamily="50" charset="-128"/>
              </a:rPr>
              <a:t>)</a:t>
            </a:r>
          </a:p>
          <a:p>
            <a:pPr marL="342900" lvl="1" defTabSz="685800"/>
            <a:r>
              <a:rPr kumimoji="1" lang="en-US" altLang="ja-JP" dirty="0">
                <a:solidFill>
                  <a:prstClr val="black"/>
                </a:solidFill>
                <a:latin typeface="游ゴシック" panose="020F0502020204030204"/>
                <a:ea typeface="游ゴシック" panose="020B0400000000000000" pitchFamily="50" charset="-128"/>
              </a:rPr>
              <a:t>	- </a:t>
            </a:r>
            <a:r>
              <a:rPr kumimoji="1" lang="ja-JP" altLang="en-US" dirty="0">
                <a:solidFill>
                  <a:prstClr val="black"/>
                </a:solidFill>
                <a:latin typeface="游ゴシック" panose="020F0502020204030204"/>
                <a:ea typeface="游ゴシック" panose="020B0400000000000000" pitchFamily="50" charset="-128"/>
              </a:rPr>
              <a:t>セリフデータの約 </a:t>
            </a:r>
            <a:r>
              <a:rPr kumimoji="1" lang="en-US" altLang="ja-JP" dirty="0">
                <a:solidFill>
                  <a:prstClr val="black"/>
                </a:solidFill>
                <a:latin typeface="游ゴシック" panose="020F0502020204030204"/>
                <a:ea typeface="游ゴシック" panose="020B0400000000000000" pitchFamily="50" charset="-128"/>
              </a:rPr>
              <a:t>3% </a:t>
            </a:r>
            <a:r>
              <a:rPr kumimoji="1" lang="ja-JP" altLang="en-US" dirty="0">
                <a:solidFill>
                  <a:prstClr val="black"/>
                </a:solidFill>
                <a:latin typeface="游ゴシック" panose="020F0502020204030204"/>
                <a:ea typeface="游ゴシック" panose="020B0400000000000000" pitchFamily="50" charset="-128"/>
              </a:rPr>
              <a:t>を占める </a:t>
            </a:r>
            <a:r>
              <a:rPr kumimoji="1" lang="en-US" altLang="ja-JP" dirty="0">
                <a:solidFill>
                  <a:prstClr val="black"/>
                </a:solidFill>
                <a:latin typeface="游ゴシック" panose="020F0502020204030204"/>
                <a:ea typeface="游ゴシック" panose="020B0400000000000000" pitchFamily="50" charset="-128"/>
              </a:rPr>
              <a:t>UNK </a:t>
            </a:r>
            <a:r>
              <a:rPr kumimoji="1" lang="ja-JP" altLang="en-US" dirty="0">
                <a:solidFill>
                  <a:prstClr val="black"/>
                </a:solidFill>
                <a:latin typeface="游ゴシック" panose="020F0502020204030204"/>
                <a:ea typeface="游ゴシック" panose="020B0400000000000000" pitchFamily="50" charset="-128"/>
              </a:rPr>
              <a:t>データの扱いが問題</a:t>
            </a:r>
            <a:endParaRPr kumimoji="1" lang="en-US" altLang="ja-JP" dirty="0">
              <a:solidFill>
                <a:prstClr val="black"/>
              </a:solidFill>
              <a:latin typeface="游ゴシック" panose="020F0502020204030204"/>
              <a:ea typeface="游ゴシック" panose="020B0400000000000000" pitchFamily="50" charset="-128"/>
            </a:endParaRPr>
          </a:p>
        </p:txBody>
      </p:sp>
      <p:cxnSp>
        <p:nvCxnSpPr>
          <p:cNvPr id="6" name="直線矢印コネクタ 5">
            <a:extLst>
              <a:ext uri="{FF2B5EF4-FFF2-40B4-BE49-F238E27FC236}">
                <a16:creationId xmlns:a16="http://schemas.microsoft.com/office/drawing/2014/main" id="{A8A9E8AE-289B-4B42-932F-85AC63473F03}"/>
              </a:ext>
            </a:extLst>
          </p:cNvPr>
          <p:cNvCxnSpPr>
            <a:stCxn id="4" idx="2"/>
          </p:cNvCxnSpPr>
          <p:nvPr/>
        </p:nvCxnSpPr>
        <p:spPr>
          <a:xfrm flipH="1">
            <a:off x="4297263" y="4278739"/>
            <a:ext cx="5744" cy="3724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37C231-3875-4A78-9E52-A8FBEFD8FBE8}"/>
              </a:ext>
            </a:extLst>
          </p:cNvPr>
          <p:cNvSpPr txBox="1"/>
          <p:nvPr/>
        </p:nvSpPr>
        <p:spPr>
          <a:xfrm>
            <a:off x="1328344" y="4730211"/>
            <a:ext cx="5937834" cy="784830"/>
          </a:xfrm>
          <a:prstGeom prst="rect">
            <a:avLst/>
          </a:prstGeom>
          <a:noFill/>
        </p:spPr>
        <p:txBody>
          <a:bodyPr wrap="square">
            <a:spAutoFit/>
          </a:bodyPr>
          <a:lstStyle/>
          <a:p>
            <a:pPr marL="342900" lvl="1" defTabSz="685800"/>
            <a:r>
              <a:rPr kumimoji="1" lang="en-US" altLang="ja-JP" sz="1500" dirty="0">
                <a:solidFill>
                  <a:prstClr val="black"/>
                </a:solidFill>
                <a:latin typeface="游ゴシック" panose="020F0502020204030204"/>
                <a:ea typeface="游ゴシック" panose="020B0400000000000000" pitchFamily="50" charset="-128"/>
              </a:rPr>
              <a:t>[</a:t>
            </a:r>
            <a:r>
              <a:rPr kumimoji="1" lang="ja-JP" altLang="en-US" sz="1500" dirty="0">
                <a:solidFill>
                  <a:prstClr val="black"/>
                </a:solidFill>
                <a:latin typeface="游ゴシック" panose="020F0502020204030204"/>
                <a:ea typeface="游ゴシック" panose="020B0400000000000000" pitchFamily="50" charset="-128"/>
              </a:rPr>
              <a:t>解決策</a:t>
            </a:r>
            <a:r>
              <a:rPr kumimoji="1" lang="en-US" altLang="ja-JP" sz="1500"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ja-JP" altLang="en-US" sz="1500" b="1" dirty="0">
                <a:solidFill>
                  <a:srgbClr val="0070C0"/>
                </a:solidFill>
                <a:latin typeface="游ゴシック" panose="020F0502020204030204"/>
                <a:ea typeface="游ゴシック" panose="020B0400000000000000" pitchFamily="50" charset="-128"/>
              </a:rPr>
              <a:t>人手による新しいセリフデータの作成 </a:t>
            </a:r>
            <a:r>
              <a:rPr kumimoji="1" lang="en-US" altLang="ja-JP" sz="1500" b="1" dirty="0">
                <a:solidFill>
                  <a:prstClr val="black"/>
                </a:solidFill>
                <a:latin typeface="游ゴシック" panose="020F0502020204030204"/>
                <a:ea typeface="游ゴシック" panose="020B0400000000000000" pitchFamily="50" charset="-128"/>
              </a:rPr>
              <a:t>(</a:t>
            </a:r>
            <a:r>
              <a:rPr kumimoji="1" lang="ja-JP" altLang="en-US" sz="1500" b="1" dirty="0">
                <a:solidFill>
                  <a:prstClr val="black"/>
                </a:solidFill>
                <a:latin typeface="游ゴシック" panose="020F0502020204030204"/>
                <a:ea typeface="游ゴシック" panose="020B0400000000000000" pitchFamily="50" charset="-128"/>
              </a:rPr>
              <a:t>今回お願いする内容</a:t>
            </a:r>
            <a:r>
              <a:rPr kumimoji="1" lang="en-US" altLang="ja-JP" sz="1500" b="1"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en-US" altLang="ja-JP" sz="1500" dirty="0">
                <a:solidFill>
                  <a:prstClr val="black"/>
                </a:solidFill>
                <a:latin typeface="游ゴシック" panose="020F0502020204030204"/>
                <a:ea typeface="游ゴシック" panose="020B0400000000000000" pitchFamily="50" charset="-128"/>
              </a:rPr>
              <a:t>Manga109 </a:t>
            </a:r>
            <a:r>
              <a:rPr kumimoji="1" lang="ja-JP" altLang="en-US" sz="1500" dirty="0">
                <a:solidFill>
                  <a:prstClr val="black"/>
                </a:solidFill>
                <a:latin typeface="游ゴシック" panose="020F0502020204030204"/>
                <a:ea typeface="游ゴシック" panose="020B0400000000000000" pitchFamily="50" charset="-128"/>
              </a:rPr>
              <a:t>やその他データセットを併用した半教師あり学習</a:t>
            </a:r>
            <a:endParaRPr kumimoji="1" lang="en-US" altLang="ja-JP" sz="1500" dirty="0">
              <a:solidFill>
                <a:prstClr val="black"/>
              </a:solidFill>
              <a:latin typeface="游ゴシック" panose="020F0502020204030204"/>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B8A9FEC4-EC3C-417C-BC67-F9A6F0A2A3FA}"/>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2</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314984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3">
                    <a:lumMod val="60000"/>
                    <a:lumOff val="40000"/>
                  </a:schemeClr>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3733800" y="2849880"/>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D226D4F-F077-4237-9839-9AD9CA7B14FC}"/>
              </a:ext>
            </a:extLst>
          </p:cNvPr>
          <p:cNvSpPr/>
          <p:nvPr/>
        </p:nvSpPr>
        <p:spPr>
          <a:xfrm rot="933661">
            <a:off x="3145247" y="3254834"/>
            <a:ext cx="258460" cy="625978"/>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DDDDCE0A-1FF4-4223-9516-79FAE192EBD7}"/>
              </a:ext>
            </a:extLst>
          </p:cNvPr>
          <p:cNvSpPr/>
          <p:nvPr/>
        </p:nvSpPr>
        <p:spPr>
          <a:xfrm>
            <a:off x="2107711" y="3311525"/>
            <a:ext cx="167640" cy="555626"/>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2376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アノテーション方法</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4247317"/>
          </a:xfrm>
          <a:prstGeom prst="rect">
            <a:avLst/>
          </a:prstGeom>
          <a:noFill/>
        </p:spPr>
        <p:txBody>
          <a:bodyPr wrap="square" rtlCol="0">
            <a:spAutoFit/>
          </a:bodyPr>
          <a:lstStyle/>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上にある</a:t>
            </a:r>
            <a:r>
              <a:rPr kumimoji="1" lang="en-US" altLang="ja-JP" sz="1500" dirty="0">
                <a:solidFill>
                  <a:prstClr val="black"/>
                </a:solidFill>
                <a:latin typeface="游ゴシック" panose="020F0502020204030204"/>
                <a:ea typeface="游ゴシック" panose="020B0400000000000000" pitchFamily="50" charset="-128"/>
              </a:rPr>
              <a:t>, moe_augmentation_tmp.csv </a:t>
            </a:r>
            <a:r>
              <a:rPr kumimoji="1" lang="ja-JP" altLang="en-US" sz="1500" dirty="0">
                <a:solidFill>
                  <a:prstClr val="black"/>
                </a:solidFill>
                <a:latin typeface="游ゴシック" panose="020F0502020204030204"/>
                <a:ea typeface="游ゴシック" panose="020B0400000000000000" pitchFamily="50" charset="-128"/>
              </a:rPr>
              <a:t>をダウンロードする</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ja-JP" altLang="en-US" sz="1500" dirty="0">
                <a:solidFill>
                  <a:prstClr val="black"/>
                </a:solidFill>
                <a:latin typeface="游ゴシック" panose="020F0502020204030204"/>
                <a:ea typeface="游ゴシック" panose="020B0400000000000000" pitchFamily="50" charset="-128"/>
              </a:rPr>
              <a:t>この資料 </a:t>
            </a:r>
            <a:r>
              <a:rPr kumimoji="1" lang="en-US" altLang="ja-JP" sz="1500" dirty="0">
                <a:solidFill>
                  <a:prstClr val="black"/>
                </a:solidFill>
                <a:latin typeface="游ゴシック" panose="020F0502020204030204"/>
                <a:ea typeface="游ゴシック" panose="020B0400000000000000" pitchFamily="50" charset="-128"/>
              </a:rPr>
              <a:t>9 </a:t>
            </a:r>
            <a:r>
              <a:rPr kumimoji="1" lang="ja-JP" altLang="en-US" sz="1500" dirty="0">
                <a:solidFill>
                  <a:prstClr val="black"/>
                </a:solidFill>
                <a:latin typeface="游ゴシック" panose="020F0502020204030204"/>
                <a:ea typeface="游ゴシック" panose="020B0400000000000000" pitchFamily="50" charset="-128"/>
              </a:rPr>
              <a:t>ページ以降に示すフキダシ内のセリフの情報を抜いた </a:t>
            </a:r>
            <a:r>
              <a:rPr kumimoji="1" lang="en-US" altLang="ja-JP" sz="1500" dirty="0">
                <a:solidFill>
                  <a:prstClr val="black"/>
                </a:solidFill>
                <a:latin typeface="游ゴシック" panose="020F0502020204030204"/>
                <a:ea typeface="游ゴシック" panose="020B0400000000000000" pitchFamily="50" charset="-128"/>
              </a:rPr>
              <a:t>4 </a:t>
            </a:r>
            <a:r>
              <a:rPr kumimoji="1" lang="ja-JP" altLang="en-US" sz="1500" dirty="0">
                <a:solidFill>
                  <a:prstClr val="black"/>
                </a:solidFill>
                <a:latin typeface="游ゴシック" panose="020F0502020204030204"/>
                <a:ea typeface="游ゴシック" panose="020B0400000000000000" pitchFamily="50" charset="-128"/>
              </a:rPr>
              <a:t>コマデータにはセリフが入るべきところに </a:t>
            </a:r>
            <a:r>
              <a:rPr kumimoji="1" lang="en-US" altLang="ja-JP" sz="1500" dirty="0">
                <a:solidFill>
                  <a:prstClr val="black"/>
                </a:solidFill>
                <a:latin typeface="游ゴシック" panose="020F0502020204030204"/>
                <a:ea typeface="游ゴシック" panose="020B0400000000000000" pitchFamily="50" charset="-128"/>
              </a:rPr>
              <a:t>id </a:t>
            </a:r>
            <a:r>
              <a:rPr kumimoji="1" lang="ja-JP" altLang="en-US" sz="1500" dirty="0">
                <a:solidFill>
                  <a:prstClr val="black"/>
                </a:solidFill>
                <a:latin typeface="游ゴシック" panose="020F0502020204030204"/>
                <a:ea typeface="游ゴシック" panose="020B0400000000000000" pitchFamily="50" charset="-128"/>
              </a:rPr>
              <a:t>が振られている</a:t>
            </a:r>
            <a:r>
              <a:rPr kumimoji="1" lang="en-US" altLang="ja-JP" sz="1500" dirty="0">
                <a:solidFill>
                  <a:prstClr val="black"/>
                </a:solidFill>
                <a:latin typeface="游ゴシック" panose="020F0502020204030204"/>
                <a:ea typeface="游ゴシック" panose="020B0400000000000000" pitchFamily="50" charset="-128"/>
              </a:rPr>
              <a:t>. (id:0 ~ id:98)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csv </a:t>
            </a:r>
            <a:r>
              <a:rPr kumimoji="1" lang="ja-JP" altLang="en-US" sz="1500" dirty="0">
                <a:solidFill>
                  <a:prstClr val="black"/>
                </a:solidFill>
                <a:latin typeface="游ゴシック" panose="020F0502020204030204"/>
                <a:ea typeface="游ゴシック" panose="020B0400000000000000" pitchFamily="50" charset="-128"/>
              </a:rPr>
              <a:t>ファイルのそれぞれのセリフに該当する列に各自が考えたセリフと</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そのセリフ全体を表すのに相応しい感情ラベルを </a:t>
            </a:r>
            <a:r>
              <a:rPr kumimoji="1" lang="en-US" altLang="ja-JP" sz="1500" dirty="0">
                <a:solidFill>
                  <a:prstClr val="black"/>
                </a:solidFill>
                <a:latin typeface="游ゴシック" panose="020F0502020204030204"/>
                <a:ea typeface="游ゴシック" panose="020B0400000000000000" pitchFamily="50" charset="-128"/>
              </a:rPr>
              <a:t>1 </a:t>
            </a:r>
            <a:r>
              <a:rPr kumimoji="1" lang="ja-JP" altLang="en-US" sz="1500" dirty="0">
                <a:solidFill>
                  <a:prstClr val="black"/>
                </a:solidFill>
                <a:latin typeface="游ゴシック" panose="020F0502020204030204"/>
                <a:ea typeface="游ゴシック" panose="020B0400000000000000" pitchFamily="50" charset="-128"/>
              </a:rPr>
              <a:t>つずつ付けていく</a:t>
            </a:r>
            <a:r>
              <a:rPr kumimoji="1" lang="en-US" altLang="ja-JP" sz="1500" dirty="0">
                <a:solidFill>
                  <a:prstClr val="black"/>
                </a:solidFill>
                <a:latin typeface="游ゴシック" panose="020F0502020204030204"/>
                <a:ea typeface="游ゴシック" panose="020B0400000000000000" pitchFamily="50" charset="-128"/>
              </a:rPr>
              <a:t>. </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感情ラベルは以下の </a:t>
            </a:r>
            <a:r>
              <a:rPr kumimoji="1" lang="en-US" altLang="ja-JP" sz="1500" dirty="0">
                <a:solidFill>
                  <a:prstClr val="black"/>
                </a:solidFill>
                <a:latin typeface="游ゴシック" panose="020F0502020204030204"/>
                <a:ea typeface="游ゴシック" panose="020B0400000000000000" pitchFamily="50" charset="-128"/>
              </a:rPr>
              <a:t>7 </a:t>
            </a:r>
            <a:r>
              <a:rPr kumimoji="1" lang="ja-JP" altLang="en-US" sz="1500" dirty="0">
                <a:solidFill>
                  <a:prstClr val="black"/>
                </a:solidFill>
                <a:latin typeface="游ゴシック" panose="020F0502020204030204"/>
                <a:ea typeface="游ゴシック" panose="020B0400000000000000" pitchFamily="50" charset="-128"/>
              </a:rPr>
              <a:t>種類から</a:t>
            </a:r>
            <a:r>
              <a:rPr kumimoji="1" lang="ja-JP" altLang="en-US" sz="1500" u="sng" dirty="0">
                <a:solidFill>
                  <a:srgbClr val="0070C0"/>
                </a:solidFill>
                <a:latin typeface="游ゴシック" panose="020F0502020204030204"/>
                <a:ea typeface="游ゴシック" panose="020B0400000000000000" pitchFamily="50" charset="-128"/>
              </a:rPr>
              <a:t>最も近いもの</a:t>
            </a:r>
            <a:r>
              <a:rPr kumimoji="1" lang="ja-JP" altLang="en-US" sz="1500" dirty="0">
                <a:solidFill>
                  <a:prstClr val="black"/>
                </a:solidFill>
                <a:latin typeface="游ゴシック" panose="020F0502020204030204"/>
                <a:ea typeface="游ゴシック" panose="020B0400000000000000" pitchFamily="50" charset="-128"/>
              </a:rPr>
              <a:t>を選ぶ</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の同階層に自分用のフォルダを作成し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アノテート完了したファイル名を </a:t>
            </a:r>
            <a:r>
              <a:rPr kumimoji="1" lang="en-US" altLang="ja-JP" sz="1500" dirty="0">
                <a:solidFill>
                  <a:prstClr val="black"/>
                </a:solidFill>
                <a:latin typeface="游ゴシック" panose="020F0502020204030204"/>
                <a:ea typeface="游ゴシック" panose="020B0400000000000000" pitchFamily="50" charset="-128"/>
              </a:rPr>
              <a:t>moe_augmentation_***.csv (*** : </a:t>
            </a:r>
            <a:r>
              <a:rPr kumimoji="1" lang="ja-JP" altLang="en-US" sz="1500" dirty="0">
                <a:solidFill>
                  <a:prstClr val="black"/>
                </a:solidFill>
                <a:latin typeface="游ゴシック" panose="020F0502020204030204"/>
                <a:ea typeface="游ゴシック" panose="020B0400000000000000" pitchFamily="50" charset="-128"/>
              </a:rPr>
              <a:t>フォルダ名</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とし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アップロードしてください</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フォルダ名は被らなければ問題ないです</a:t>
            </a:r>
            <a:r>
              <a:rPr kumimoji="1" lang="en-US" altLang="ja-JP" sz="1500" dirty="0">
                <a:solidFill>
                  <a:prstClr val="black"/>
                </a:solidFill>
                <a:latin typeface="游ゴシック" panose="020F0502020204030204"/>
                <a:ea typeface="游ゴシック" panose="020B0400000000000000" pitchFamily="50" charset="-128"/>
              </a:rPr>
              <a:t>.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6" name="コンテンツ プレースホルダー 2">
            <a:extLst>
              <a:ext uri="{FF2B5EF4-FFF2-40B4-BE49-F238E27FC236}">
                <a16:creationId xmlns:a16="http://schemas.microsoft.com/office/drawing/2014/main" id="{FF9E43BB-146B-4CD8-9A5E-DE6512F2598D}"/>
              </a:ext>
            </a:extLst>
          </p:cNvPr>
          <p:cNvSpPr>
            <a:spLocks noGrp="1"/>
          </p:cNvSpPr>
          <p:nvPr>
            <p:ph idx="1"/>
          </p:nvPr>
        </p:nvSpPr>
        <p:spPr>
          <a:xfrm>
            <a:off x="1865099" y="4296924"/>
            <a:ext cx="4831771" cy="266083"/>
          </a:xfrm>
          <a:ln w="28575">
            <a:solidFill>
              <a:schemeClr val="tx1"/>
            </a:solidFill>
          </a:ln>
        </p:spPr>
        <p:txBody>
          <a:bodyPr>
            <a:normAutofit fontScale="77500" lnSpcReduction="20000"/>
          </a:bodyPr>
          <a:lstStyle/>
          <a:p>
            <a:pPr marL="0" indent="0" algn="ctr">
              <a:lnSpc>
                <a:spcPct val="110000"/>
              </a:lnSpc>
              <a:buNone/>
            </a:pPr>
            <a:r>
              <a:rPr lang="ja-JP" altLang="en-US" sz="1500" dirty="0"/>
              <a:t>ニュートラル　喜楽　驚愕　恐怖　悲哀　憤怒　嫌悪</a:t>
            </a:r>
            <a:endParaRPr lang="en-US" altLang="ja-JP" sz="1500" strike="sngStrike" dirty="0"/>
          </a:p>
        </p:txBody>
      </p:sp>
      <p:sp>
        <p:nvSpPr>
          <p:cNvPr id="7" name="テキスト ボックス 6">
            <a:extLst>
              <a:ext uri="{FF2B5EF4-FFF2-40B4-BE49-F238E27FC236}">
                <a16:creationId xmlns:a16="http://schemas.microsoft.com/office/drawing/2014/main" id="{1719C49C-BF39-4E2D-B738-B1C5626C0E95}"/>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3</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845042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登場人物紹介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7" name="図 6" descr="挿絵 が含まれている画像&#10;&#10;自動的に生成された説明">
            <a:extLst>
              <a:ext uri="{FF2B5EF4-FFF2-40B4-BE49-F238E27FC236}">
                <a16:creationId xmlns:a16="http://schemas.microsoft.com/office/drawing/2014/main" id="{DACF7AA6-DA0D-4ACA-BFDF-04CFB1E0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86" y="2184808"/>
            <a:ext cx="2639572" cy="1831540"/>
          </a:xfrm>
          <a:prstGeom prst="rect">
            <a:avLst/>
          </a:prstGeom>
        </p:spPr>
      </p:pic>
      <p:sp>
        <p:nvSpPr>
          <p:cNvPr id="8" name="テキスト ボックス 7">
            <a:extLst>
              <a:ext uri="{FF2B5EF4-FFF2-40B4-BE49-F238E27FC236}">
                <a16:creationId xmlns:a16="http://schemas.microsoft.com/office/drawing/2014/main" id="{6EB2A553-780B-4E8B-AC33-BADB48BF5B1F}"/>
              </a:ext>
            </a:extLst>
          </p:cNvPr>
          <p:cNvSpPr txBox="1"/>
          <p:nvPr/>
        </p:nvSpPr>
        <p:spPr>
          <a:xfrm>
            <a:off x="559965" y="282357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a:t>
            </a:r>
          </a:p>
        </p:txBody>
      </p:sp>
      <p:sp>
        <p:nvSpPr>
          <p:cNvPr id="9" name="テキスト ボックス 8">
            <a:extLst>
              <a:ext uri="{FF2B5EF4-FFF2-40B4-BE49-F238E27FC236}">
                <a16:creationId xmlns:a16="http://schemas.microsoft.com/office/drawing/2014/main" id="{B4069516-A1DD-4449-A7AF-5E7325362969}"/>
              </a:ext>
            </a:extLst>
          </p:cNvPr>
          <p:cNvSpPr txBox="1"/>
          <p:nvPr/>
        </p:nvSpPr>
        <p:spPr>
          <a:xfrm>
            <a:off x="3694302" y="373934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a:t>
            </a:r>
          </a:p>
        </p:txBody>
      </p:sp>
      <p:sp>
        <p:nvSpPr>
          <p:cNvPr id="10" name="テキスト ボックス 9">
            <a:extLst>
              <a:ext uri="{FF2B5EF4-FFF2-40B4-BE49-F238E27FC236}">
                <a16:creationId xmlns:a16="http://schemas.microsoft.com/office/drawing/2014/main" id="{7F4AF7B9-DC5D-45F1-A2E1-BAA4C931B992}"/>
              </a:ext>
            </a:extLst>
          </p:cNvPr>
          <p:cNvSpPr txBox="1"/>
          <p:nvPr/>
        </p:nvSpPr>
        <p:spPr>
          <a:xfrm>
            <a:off x="559965" y="4355460"/>
            <a:ext cx="4012035" cy="71558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その他</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srgbClr val="000000"/>
                </a:solidFill>
                <a:latin typeface="游ゴシック" panose="020B0400000000000000" pitchFamily="50" charset="-128"/>
                <a:ea typeface="游ゴシック" panose="020B0400000000000000" pitchFamily="50" charset="-128"/>
              </a:rPr>
              <a:t>B </a:t>
            </a:r>
            <a:r>
              <a:rPr kumimoji="1" lang="ja-JP" altLang="en-US" sz="1350" dirty="0">
                <a:solidFill>
                  <a:srgbClr val="000000"/>
                </a:solidFill>
                <a:latin typeface="游ゴシック" panose="020B0400000000000000" pitchFamily="50" charset="-128"/>
                <a:ea typeface="游ゴシック" panose="020B0400000000000000" pitchFamily="50" charset="-128"/>
              </a:rPr>
              <a:t>さんらしき後ろ姿の別人女性</a:t>
            </a:r>
            <a:endParaRPr kumimoji="1" lang="en-US" altLang="ja-JP" sz="1350" dirty="0">
              <a:solidFill>
                <a:srgbClr val="000000"/>
              </a:solidFill>
              <a:latin typeface="游ゴシック" panose="020B0400000000000000" pitchFamily="50" charset="-128"/>
              <a:ea typeface="游ゴシック" panose="020B0400000000000000" pitchFamily="50" charset="-128"/>
            </a:endParaRPr>
          </a:p>
          <a:p>
            <a:pPr defTabSz="685800"/>
            <a:r>
              <a:rPr kumimoji="1" lang="en-US" altLang="ja-JP" sz="1350" dirty="0">
                <a:solidFill>
                  <a:srgbClr val="000000"/>
                </a:solidFill>
                <a:latin typeface="游ゴシック" panose="020B0400000000000000" pitchFamily="50" charset="-128"/>
                <a:ea typeface="游ゴシック" panose="020B0400000000000000" pitchFamily="50" charset="-128"/>
              </a:rPr>
              <a:t>	</a:t>
            </a:r>
            <a:r>
              <a:rPr kumimoji="1" lang="ja-JP" altLang="en-US" sz="1350" dirty="0">
                <a:solidFill>
                  <a:srgbClr val="000000"/>
                </a:solidFill>
                <a:latin typeface="游ゴシック" panose="020B0400000000000000" pitchFamily="50" charset="-128"/>
                <a:ea typeface="游ゴシック" panose="020B0400000000000000" pitchFamily="50" charset="-128"/>
              </a:rPr>
              <a:t>・アイドル</a:t>
            </a:r>
            <a:r>
              <a:rPr kumimoji="1" lang="ja-JP" altLang="en-US" sz="1350" dirty="0">
                <a:solidFill>
                  <a:prstClr val="black"/>
                </a:solidFill>
                <a:latin typeface="游ゴシック" panose="020F0502020204030204"/>
                <a:ea typeface="游ゴシック" panose="020B0400000000000000" pitchFamily="50" charset="-128"/>
              </a:rPr>
              <a:t> </a:t>
            </a:r>
          </a:p>
        </p:txBody>
      </p:sp>
      <p:sp>
        <p:nvSpPr>
          <p:cNvPr id="11" name="テキスト ボックス 10">
            <a:extLst>
              <a:ext uri="{FF2B5EF4-FFF2-40B4-BE49-F238E27FC236}">
                <a16:creationId xmlns:a16="http://schemas.microsoft.com/office/drawing/2014/main" id="{FB864CD3-D795-4E4C-A060-BC25A4B50F46}"/>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4</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141953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注意</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15610550-6154-4FE9-8A6D-33B73C41C924}"/>
              </a:ext>
            </a:extLst>
          </p:cNvPr>
          <p:cNvSpPr>
            <a:spLocks noGrp="1"/>
          </p:cNvSpPr>
          <p:nvPr>
            <p:ph idx="1"/>
          </p:nvPr>
        </p:nvSpPr>
        <p:spPr>
          <a:xfrm>
            <a:off x="628650" y="1922449"/>
            <a:ext cx="7886700" cy="3980780"/>
          </a:xfrm>
        </p:spPr>
        <p:txBody>
          <a:bodyPr>
            <a:normAutofit lnSpcReduction="10000"/>
          </a:bodyPr>
          <a:lstStyle/>
          <a:p>
            <a:r>
              <a:rPr lang="en-US" altLang="ja-JP" sz="1500" dirty="0"/>
              <a:t>1 </a:t>
            </a:r>
            <a:r>
              <a:rPr lang="ja-JP" altLang="en-US" sz="1500" dirty="0"/>
              <a:t>つの </a:t>
            </a:r>
            <a:r>
              <a:rPr lang="en-US" altLang="ja-JP" sz="1500" dirty="0"/>
              <a:t>4 </a:t>
            </a:r>
            <a:r>
              <a:rPr lang="ja-JP" altLang="en-US" sz="1500" dirty="0"/>
              <a:t>コマ内での</a:t>
            </a:r>
            <a:r>
              <a:rPr lang="ja-JP" altLang="en-US" sz="1500" u="sng" dirty="0">
                <a:solidFill>
                  <a:srgbClr val="0070C0"/>
                </a:solidFill>
              </a:rPr>
              <a:t>物語の一貫性</a:t>
            </a:r>
            <a:r>
              <a:rPr lang="ja-JP" altLang="en-US" sz="1500" dirty="0"/>
              <a:t>を保つことを心がけてください</a:t>
            </a:r>
            <a:r>
              <a:rPr lang="en-US" altLang="ja-JP" sz="1500" dirty="0"/>
              <a:t>. </a:t>
            </a:r>
            <a:br>
              <a:rPr lang="en-US" altLang="ja-JP" sz="1500" dirty="0"/>
            </a:br>
            <a:r>
              <a:rPr lang="en-US" altLang="ja-JP" sz="1500" dirty="0"/>
              <a:t>(</a:t>
            </a:r>
            <a:r>
              <a:rPr lang="ja-JP" altLang="en-US" sz="1500" dirty="0"/>
              <a:t>他の </a:t>
            </a:r>
            <a:r>
              <a:rPr lang="en-US" altLang="ja-JP" sz="1500" dirty="0"/>
              <a:t>4 </a:t>
            </a:r>
            <a:r>
              <a:rPr lang="ja-JP" altLang="en-US" sz="1500" dirty="0"/>
              <a:t>コマ同士は</a:t>
            </a:r>
            <a:r>
              <a:rPr lang="en-US" altLang="ja-JP" sz="1500" dirty="0"/>
              <a:t>, </a:t>
            </a:r>
            <a:r>
              <a:rPr lang="ja-JP" altLang="en-US" sz="1500" dirty="0"/>
              <a:t>別時空で考えても同時空で考えても良いです</a:t>
            </a:r>
            <a:r>
              <a:rPr lang="en-US" altLang="ja-JP" sz="1500" dirty="0"/>
              <a:t>.)</a:t>
            </a:r>
          </a:p>
          <a:p>
            <a:endParaRPr lang="en-US" altLang="ja-JP" sz="1500" dirty="0"/>
          </a:p>
          <a:p>
            <a:r>
              <a:rPr lang="ja-JP" altLang="en-US" sz="1500" u="sng" dirty="0">
                <a:solidFill>
                  <a:srgbClr val="0070C0"/>
                </a:solidFill>
              </a:rPr>
              <a:t>登場人物の名前には </a:t>
            </a:r>
            <a:r>
              <a:rPr lang="en-US" altLang="ja-JP" sz="1500" u="sng" dirty="0">
                <a:solidFill>
                  <a:srgbClr val="0070C0"/>
                </a:solidFill>
              </a:rPr>
              <a:t>“A </a:t>
            </a:r>
            <a:r>
              <a:rPr lang="ja-JP" altLang="en-US" sz="1500" u="sng" dirty="0">
                <a:solidFill>
                  <a:srgbClr val="0070C0"/>
                </a:solidFill>
              </a:rPr>
              <a:t>くん</a:t>
            </a:r>
            <a:r>
              <a:rPr lang="en-US" altLang="ja-JP" sz="1500" u="sng" dirty="0">
                <a:solidFill>
                  <a:srgbClr val="0070C0"/>
                </a:solidFill>
              </a:rPr>
              <a:t>”, “B </a:t>
            </a:r>
            <a:r>
              <a:rPr lang="ja-JP" altLang="en-US" sz="1500" u="sng" dirty="0">
                <a:solidFill>
                  <a:srgbClr val="0070C0"/>
                </a:solidFill>
              </a:rPr>
              <a:t>さん</a:t>
            </a:r>
            <a:r>
              <a:rPr lang="en-US" altLang="ja-JP" sz="1500" u="sng" dirty="0">
                <a:solidFill>
                  <a:srgbClr val="0070C0"/>
                </a:solidFill>
              </a:rPr>
              <a:t>” </a:t>
            </a:r>
            <a:r>
              <a:rPr lang="ja-JP" altLang="en-US" sz="1500" u="sng" dirty="0">
                <a:solidFill>
                  <a:srgbClr val="0070C0"/>
                </a:solidFill>
              </a:rPr>
              <a:t>は用いず</a:t>
            </a:r>
            <a:r>
              <a:rPr lang="en-US" altLang="ja-JP" sz="1500" u="sng" dirty="0">
                <a:solidFill>
                  <a:srgbClr val="0070C0"/>
                </a:solidFill>
              </a:rPr>
              <a:t>, </a:t>
            </a:r>
            <a:r>
              <a:rPr lang="ja-JP" altLang="en-US" sz="1500" u="sng" dirty="0">
                <a:solidFill>
                  <a:srgbClr val="0070C0"/>
                </a:solidFill>
              </a:rPr>
              <a:t>好きな名前を付けて使用してください</a:t>
            </a:r>
            <a:r>
              <a:rPr lang="en-US" altLang="ja-JP" sz="1500" u="sng" dirty="0">
                <a:solidFill>
                  <a:srgbClr val="0070C0"/>
                </a:solidFill>
              </a:rPr>
              <a:t>.</a:t>
            </a:r>
            <a:br>
              <a:rPr lang="en-US" altLang="ja-JP" sz="1500" u="sng" dirty="0"/>
            </a:br>
            <a:r>
              <a:rPr lang="en-US" altLang="ja-JP" sz="1500" dirty="0"/>
              <a:t>(1 </a:t>
            </a:r>
            <a:r>
              <a:rPr lang="ja-JP" altLang="en-US" sz="1500" dirty="0"/>
              <a:t>つの </a:t>
            </a:r>
            <a:r>
              <a:rPr lang="en-US" altLang="ja-JP" sz="1500" dirty="0"/>
              <a:t>4 </a:t>
            </a:r>
            <a:r>
              <a:rPr lang="ja-JP" altLang="en-US" sz="1500" dirty="0"/>
              <a:t>コマ内で名前が変わったりすることがないようにだけお願いします</a:t>
            </a:r>
            <a:r>
              <a:rPr lang="en-US" altLang="ja-JP" sz="1500" dirty="0"/>
              <a:t>.)</a:t>
            </a:r>
          </a:p>
          <a:p>
            <a:endParaRPr lang="en-US" altLang="ja-JP" sz="1500" dirty="0"/>
          </a:p>
          <a:p>
            <a:r>
              <a:rPr lang="ja-JP" altLang="en-US" sz="1500" dirty="0">
                <a:solidFill>
                  <a:srgbClr val="0070C0"/>
                </a:solidFill>
              </a:rPr>
              <a:t>誰のセリフか</a:t>
            </a:r>
            <a:r>
              <a:rPr lang="ja-JP" altLang="en-US" sz="1500" dirty="0"/>
              <a:t>を間違えないようにお願いします</a:t>
            </a:r>
            <a:r>
              <a:rPr lang="en-US" altLang="ja-JP" sz="1500" dirty="0"/>
              <a:t>.</a:t>
            </a:r>
            <a:r>
              <a:rPr lang="ja-JP" altLang="en-US" sz="1500" dirty="0"/>
              <a:t> </a:t>
            </a:r>
            <a:r>
              <a:rPr lang="en-US" altLang="ja-JP" sz="1500" dirty="0"/>
              <a:t>(</a:t>
            </a:r>
            <a:r>
              <a:rPr lang="ja-JP" altLang="en-US" sz="1500" dirty="0"/>
              <a:t>資料 </a:t>
            </a:r>
            <a:r>
              <a:rPr lang="en-US" altLang="ja-JP" sz="1500" dirty="0"/>
              <a:t>p.6 ~ 7 </a:t>
            </a:r>
            <a:r>
              <a:rPr lang="ja-JP" altLang="en-US" sz="1500" dirty="0"/>
              <a:t>参照</a:t>
            </a:r>
            <a:r>
              <a:rPr lang="en-US" altLang="ja-JP" sz="1500" dirty="0"/>
              <a:t>)</a:t>
            </a:r>
          </a:p>
          <a:p>
            <a:endParaRPr lang="en-US" altLang="ja-JP" sz="1500" dirty="0"/>
          </a:p>
          <a:p>
            <a:r>
              <a:rPr lang="ja-JP" altLang="en-US" sz="1500" u="sng" dirty="0">
                <a:solidFill>
                  <a:srgbClr val="0070C0"/>
                </a:solidFill>
              </a:rPr>
              <a:t>句読点は用いず</a:t>
            </a:r>
            <a:r>
              <a:rPr lang="en-US" altLang="ja-JP" sz="1500" dirty="0"/>
              <a:t>, </a:t>
            </a:r>
            <a:r>
              <a:rPr lang="ja-JP" altLang="en-US" sz="1500" dirty="0"/>
              <a:t>「、」は </a:t>
            </a:r>
            <a:r>
              <a:rPr lang="en-US" altLang="ja-JP" sz="1500" dirty="0"/>
              <a:t>1 </a:t>
            </a:r>
            <a:r>
              <a:rPr lang="ja-JP" altLang="en-US" sz="1500" dirty="0"/>
              <a:t>個分のスペースで表してください</a:t>
            </a:r>
            <a:r>
              <a:rPr lang="en-US" altLang="ja-JP" sz="1500" dirty="0"/>
              <a:t>. </a:t>
            </a:r>
            <a:br>
              <a:rPr lang="en-US" altLang="ja-JP" sz="1500" dirty="0"/>
            </a:br>
            <a:r>
              <a:rPr lang="en-US" altLang="ja-JP" sz="1500" dirty="0"/>
              <a:t>(“...” </a:t>
            </a:r>
            <a:r>
              <a:rPr lang="ja-JP" altLang="en-US" sz="1500" dirty="0"/>
              <a:t>や </a:t>
            </a:r>
            <a:r>
              <a:rPr lang="en-US" altLang="ja-JP" sz="1500" dirty="0"/>
              <a:t>“!”, “?” </a:t>
            </a:r>
            <a:r>
              <a:rPr lang="ja-JP" altLang="en-US" sz="1500" dirty="0"/>
              <a:t>などの常識的な記号は可</a:t>
            </a:r>
            <a:r>
              <a:rPr lang="en-US" altLang="ja-JP" sz="1500" dirty="0"/>
              <a:t>)</a:t>
            </a:r>
          </a:p>
          <a:p>
            <a:endParaRPr lang="en-US" altLang="ja-JP" sz="1500" dirty="0"/>
          </a:p>
          <a:p>
            <a:r>
              <a:rPr lang="ja-JP" altLang="en-US" sz="1500" dirty="0"/>
              <a:t>すべてのセリフ </a:t>
            </a:r>
            <a:r>
              <a:rPr lang="en-US" altLang="ja-JP" sz="1500" dirty="0"/>
              <a:t>id </a:t>
            </a:r>
            <a:r>
              <a:rPr lang="ja-JP" altLang="en-US" sz="1500" dirty="0"/>
              <a:t>についてアノテートしてもらう必要はありませんが</a:t>
            </a:r>
            <a:r>
              <a:rPr lang="en-US" altLang="ja-JP" sz="1500" dirty="0"/>
              <a:t>, </a:t>
            </a:r>
            <a:br>
              <a:rPr lang="en-US" altLang="ja-JP" sz="1500" dirty="0"/>
            </a:br>
            <a:r>
              <a:rPr lang="en-US" altLang="ja-JP" sz="1500" u="sng" dirty="0">
                <a:solidFill>
                  <a:srgbClr val="0070C0"/>
                </a:solidFill>
              </a:rPr>
              <a:t>4 </a:t>
            </a:r>
            <a:r>
              <a:rPr lang="ja-JP" altLang="en-US" sz="1500" u="sng" dirty="0">
                <a:solidFill>
                  <a:srgbClr val="0070C0"/>
                </a:solidFill>
              </a:rPr>
              <a:t>コマ単位でアノテート抜けがないように</a:t>
            </a:r>
            <a:r>
              <a:rPr lang="ja-JP" altLang="en-US" sz="1500" dirty="0"/>
              <a:t>ご協力お願いします</a:t>
            </a:r>
            <a:r>
              <a:rPr lang="en-US" altLang="ja-JP" sz="1500" dirty="0"/>
              <a:t>.</a:t>
            </a:r>
          </a:p>
          <a:p>
            <a:endParaRPr lang="en-US" altLang="ja-JP" sz="1500" dirty="0"/>
          </a:p>
          <a:p>
            <a:r>
              <a:rPr lang="ja-JP" altLang="en-US" sz="1500" dirty="0"/>
              <a:t>フキダシの面積とセリフの量は深く気にする必要はありません</a:t>
            </a:r>
            <a:r>
              <a:rPr lang="en-US" altLang="ja-JP" sz="1500" dirty="0"/>
              <a:t>.</a:t>
            </a:r>
          </a:p>
          <a:p>
            <a:pPr marL="0" indent="0">
              <a:buNone/>
            </a:pPr>
            <a:endParaRPr lang="en-US" altLang="ja-JP" sz="1500" dirty="0"/>
          </a:p>
        </p:txBody>
      </p:sp>
      <p:sp>
        <p:nvSpPr>
          <p:cNvPr id="6" name="テキスト ボックス 5">
            <a:extLst>
              <a:ext uri="{FF2B5EF4-FFF2-40B4-BE49-F238E27FC236}">
                <a16:creationId xmlns:a16="http://schemas.microsoft.com/office/drawing/2014/main" id="{DD0BE8C4-0C0F-416D-ACCB-02CC8F63918D}"/>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5</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589182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説明</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6" name="コンテンツ プレースホルダー 5" descr="テーブル&#10;&#10;自動的に生成された説明">
            <a:extLst>
              <a:ext uri="{FF2B5EF4-FFF2-40B4-BE49-F238E27FC236}">
                <a16:creationId xmlns:a16="http://schemas.microsoft.com/office/drawing/2014/main" id="{C7D810A6-370B-49E3-BA5E-06E9912F2D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5965"/>
          <a:stretch/>
        </p:blipFill>
        <p:spPr>
          <a:xfrm>
            <a:off x="1748171" y="2075978"/>
            <a:ext cx="5065626" cy="1741154"/>
          </a:xfrm>
        </p:spPr>
      </p:pic>
      <p:sp>
        <p:nvSpPr>
          <p:cNvPr id="7" name="テキスト ボックス 6">
            <a:extLst>
              <a:ext uri="{FF2B5EF4-FFF2-40B4-BE49-F238E27FC236}">
                <a16:creationId xmlns:a16="http://schemas.microsoft.com/office/drawing/2014/main" id="{59CEBBEE-F7CA-489C-B2BB-2AAD1C5AEAE5}"/>
              </a:ext>
            </a:extLst>
          </p:cNvPr>
          <p:cNvSpPr txBox="1"/>
          <p:nvPr/>
        </p:nvSpPr>
        <p:spPr>
          <a:xfrm>
            <a:off x="654342" y="3990538"/>
            <a:ext cx="7493465" cy="1754326"/>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id : </a:t>
            </a:r>
            <a:r>
              <a:rPr kumimoji="1" lang="ja-JP" altLang="en-US" sz="1350" dirty="0">
                <a:solidFill>
                  <a:prstClr val="black"/>
                </a:solidFill>
                <a:latin typeface="游ゴシック" panose="020F0502020204030204"/>
                <a:ea typeface="游ゴシック" panose="020B0400000000000000" pitchFamily="50" charset="-128"/>
              </a:rPr>
              <a:t>セリフに対して固有の値です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story_main_num</a:t>
            </a:r>
            <a:r>
              <a:rPr kumimoji="1" lang="en-US" altLang="ja-JP" sz="1350" dirty="0">
                <a:solidFill>
                  <a:prstClr val="black"/>
                </a:solidFill>
                <a:latin typeface="游ゴシック" panose="020F0502020204030204"/>
                <a:ea typeface="游ゴシック" panose="020B0400000000000000" pitchFamily="50" charset="-128"/>
              </a:rPr>
              <a:t>, </a:t>
            </a:r>
            <a:r>
              <a:rPr kumimoji="1" lang="en-US" altLang="ja-JP" sz="1350" dirty="0" err="1">
                <a:solidFill>
                  <a:prstClr val="black"/>
                </a:solidFill>
                <a:latin typeface="游ゴシック" panose="020F0502020204030204"/>
                <a:ea typeface="游ゴシック" panose="020B0400000000000000" pitchFamily="50" charset="-128"/>
              </a:rPr>
              <a:t>story_sub_num</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オリジナルのデータにおける話数を表しています</a:t>
            </a:r>
            <a:r>
              <a:rPr kumimoji="1" lang="en-US" altLang="ja-JP" sz="1350" dirty="0">
                <a:solidFill>
                  <a:prstClr val="black"/>
                </a:solidFill>
                <a:latin typeface="游ゴシック" panose="020F0502020204030204"/>
                <a:ea typeface="游ゴシック" panose="020B0400000000000000" pitchFamily="50" charset="-128"/>
              </a:rPr>
              <a:t>.</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無視していただいて構いません</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koma</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何コマ目のセリフかを表します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who, speaker : </a:t>
            </a:r>
            <a:r>
              <a:rPr kumimoji="1" lang="ja-JP" altLang="en-US" sz="1350" dirty="0">
                <a:solidFill>
                  <a:prstClr val="black"/>
                </a:solidFill>
                <a:latin typeface="游ゴシック" panose="020F0502020204030204"/>
                <a:ea typeface="游ゴシック" panose="020B0400000000000000" pitchFamily="50" charset="-128"/>
              </a:rPr>
              <a:t>主体と話者を表します</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基本は一致していますが</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具体的に後述します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inner : </a:t>
            </a:r>
            <a:r>
              <a:rPr kumimoji="1" lang="ja-JP" altLang="en-US" sz="1350" dirty="0">
                <a:solidFill>
                  <a:prstClr val="black"/>
                </a:solidFill>
                <a:latin typeface="游ゴシック" panose="020F0502020204030204"/>
                <a:ea typeface="游ゴシック" panose="020B0400000000000000" pitchFamily="50" charset="-128"/>
              </a:rPr>
              <a:t>実際に発せられているセリフかどうか </a:t>
            </a:r>
            <a:r>
              <a:rPr kumimoji="1" lang="en-US" altLang="ja-JP" sz="1350" dirty="0">
                <a:solidFill>
                  <a:prstClr val="black"/>
                </a:solidFill>
                <a:latin typeface="游ゴシック" panose="020F0502020204030204"/>
                <a:ea typeface="游ゴシック" panose="020B0400000000000000" pitchFamily="50" charset="-128"/>
              </a:rPr>
              <a:t>(</a:t>
            </a:r>
            <a:r>
              <a:rPr kumimoji="1" lang="ja-JP" altLang="en-US" sz="1350" dirty="0">
                <a:solidFill>
                  <a:prstClr val="black"/>
                </a:solidFill>
                <a:latin typeface="游ゴシック" panose="020F0502020204030204"/>
                <a:ea typeface="游ゴシック" panose="020B0400000000000000" pitchFamily="50" charset="-128"/>
              </a:rPr>
              <a:t>端的に言えば</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もくもくフキダシかどうか</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what : </a:t>
            </a:r>
            <a:r>
              <a:rPr kumimoji="1" lang="ja-JP" altLang="en-US" sz="1350" b="1" dirty="0">
                <a:solidFill>
                  <a:srgbClr val="0070C0"/>
                </a:solidFill>
                <a:latin typeface="游ゴシック" panose="020F0502020204030204"/>
                <a:ea typeface="游ゴシック" panose="020B0400000000000000" pitchFamily="50" charset="-128"/>
              </a:rPr>
              <a:t>セリフの内容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emotion : </a:t>
            </a:r>
            <a:r>
              <a:rPr kumimoji="1" lang="ja-JP" altLang="en-US" sz="1350" b="1" dirty="0">
                <a:solidFill>
                  <a:srgbClr val="0070C0"/>
                </a:solidFill>
                <a:latin typeface="游ゴシック" panose="020F0502020204030204"/>
                <a:ea typeface="游ゴシック" panose="020B0400000000000000" pitchFamily="50" charset="-128"/>
              </a:rPr>
              <a:t>セリフに対する感情ラベル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p:txBody>
      </p:sp>
      <p:sp>
        <p:nvSpPr>
          <p:cNvPr id="8" name="テキスト ボックス 7">
            <a:extLst>
              <a:ext uri="{FF2B5EF4-FFF2-40B4-BE49-F238E27FC236}">
                <a16:creationId xmlns:a16="http://schemas.microsoft.com/office/drawing/2014/main" id="{61729BDD-097D-4A16-BC4E-74823503101E}"/>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6</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4197010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3" y="1397359"/>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who, speaker </a:t>
            </a:r>
            <a:r>
              <a:rPr kumimoji="1" lang="ja-JP" altLang="en-US" sz="3000" dirty="0">
                <a:solidFill>
                  <a:prstClr val="black"/>
                </a:solidFill>
                <a:latin typeface="游ゴシック" panose="020F0502020204030204"/>
                <a:ea typeface="游ゴシック" panose="020B0400000000000000" pitchFamily="50" charset="-128"/>
              </a:rPr>
              <a:t>について</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59CEBBEE-F7CA-489C-B2BB-2AAD1C5AEAE5}"/>
              </a:ext>
            </a:extLst>
          </p:cNvPr>
          <p:cNvSpPr txBox="1"/>
          <p:nvPr/>
        </p:nvSpPr>
        <p:spPr>
          <a:xfrm>
            <a:off x="534252" y="2740669"/>
            <a:ext cx="7493465" cy="1131079"/>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1 </a:t>
            </a:r>
            <a:r>
              <a:rPr kumimoji="1" lang="ja-JP" altLang="en-US" sz="1350" dirty="0">
                <a:solidFill>
                  <a:prstClr val="black"/>
                </a:solidFill>
                <a:latin typeface="游ゴシック" panose="020F0502020204030204"/>
                <a:ea typeface="游ゴシック" panose="020B0400000000000000" pitchFamily="50" charset="-128"/>
              </a:rPr>
              <a:t>のように</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基本的にはセリフを考えている人 </a:t>
            </a:r>
            <a:r>
              <a:rPr kumimoji="1" lang="en-US" altLang="ja-JP" sz="1350" dirty="0">
                <a:solidFill>
                  <a:prstClr val="black"/>
                </a:solidFill>
                <a:latin typeface="游ゴシック" panose="020F0502020204030204"/>
                <a:ea typeface="游ゴシック" panose="020B0400000000000000" pitchFamily="50" charset="-128"/>
              </a:rPr>
              <a:t>(who) </a:t>
            </a:r>
            <a:r>
              <a:rPr kumimoji="1" lang="ja-JP" altLang="en-US" sz="1350" dirty="0">
                <a:solidFill>
                  <a:prstClr val="black"/>
                </a:solidFill>
                <a:latin typeface="游ゴシック" panose="020F0502020204030204"/>
                <a:ea typeface="游ゴシック" panose="020B0400000000000000" pitchFamily="50" charset="-128"/>
              </a:rPr>
              <a:t>と喋っている人 </a:t>
            </a:r>
            <a:r>
              <a:rPr kumimoji="1" lang="en-US" altLang="ja-JP" sz="1350" dirty="0">
                <a:solidFill>
                  <a:prstClr val="black"/>
                </a:solidFill>
                <a:latin typeface="游ゴシック" panose="020F0502020204030204"/>
                <a:ea typeface="游ゴシック" panose="020B0400000000000000" pitchFamily="50" charset="-128"/>
              </a:rPr>
              <a:t>(speaker) </a:t>
            </a:r>
            <a:r>
              <a:rPr kumimoji="1" lang="ja-JP" altLang="en-US" sz="1350" dirty="0">
                <a:solidFill>
                  <a:prstClr val="black"/>
                </a:solidFill>
                <a:latin typeface="游ゴシック" panose="020F0502020204030204"/>
                <a:ea typeface="游ゴシック" panose="020B0400000000000000" pitchFamily="50" charset="-128"/>
              </a:rPr>
              <a:t>は</a:t>
            </a:r>
            <a:br>
              <a:rPr kumimoji="1" lang="en-US" altLang="ja-JP" sz="1350" dirty="0">
                <a:solidFill>
                  <a:prstClr val="black"/>
                </a:solidFill>
                <a:latin typeface="游ゴシック" panose="020F0502020204030204"/>
                <a:ea typeface="游ゴシック" panose="020B0400000000000000" pitchFamily="50" charset="-128"/>
              </a:rPr>
            </a:br>
            <a:r>
              <a:rPr kumimoji="1" lang="ja-JP" altLang="en-US" sz="1350" dirty="0">
                <a:solidFill>
                  <a:prstClr val="black"/>
                </a:solidFill>
                <a:latin typeface="游ゴシック" panose="020F0502020204030204"/>
                <a:ea typeface="游ゴシック" panose="020B0400000000000000" pitchFamily="50" charset="-128"/>
              </a:rPr>
              <a:t>　一致している</a:t>
            </a:r>
            <a:r>
              <a:rPr kumimoji="1" lang="en-US" altLang="ja-JP" sz="1350" dirty="0">
                <a:solidFill>
                  <a:prstClr val="black"/>
                </a:solidFill>
                <a:latin typeface="游ゴシック" panose="020F0502020204030204"/>
                <a:ea typeface="游ゴシック" panose="020B0400000000000000" pitchFamily="50" charset="-128"/>
              </a:rPr>
              <a:t>.</a:t>
            </a:r>
          </a:p>
          <a:p>
            <a:pPr defTabSz="685800"/>
            <a:endParaRPr kumimoji="1" lang="en-US" altLang="ja-JP" sz="1350" b="1" dirty="0">
              <a:solidFill>
                <a:srgbClr val="0070C0"/>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・しかし</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のように </a:t>
            </a:r>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くんの脳内イメージの </a:t>
            </a:r>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さんのセリフがある場合は</a:t>
            </a:r>
            <a:r>
              <a:rPr kumimoji="1" lang="en-US" altLang="ja-JP" sz="1350" dirty="0">
                <a:solidFill>
                  <a:prstClr val="black"/>
                </a:solidFill>
                <a:latin typeface="游ゴシック" panose="020F0502020204030204"/>
                <a:ea typeface="游ゴシック" panose="020B0400000000000000" pitchFamily="50" charset="-128"/>
              </a:rPr>
              <a:t>, </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who = A </a:t>
            </a:r>
            <a:r>
              <a:rPr kumimoji="1" lang="ja-JP" altLang="en-US" sz="1350" dirty="0">
                <a:solidFill>
                  <a:prstClr val="black"/>
                </a:solidFill>
                <a:latin typeface="游ゴシック" panose="020F0502020204030204"/>
                <a:ea typeface="游ゴシック" panose="020B0400000000000000" pitchFamily="50" charset="-128"/>
              </a:rPr>
              <a:t>に対して</a:t>
            </a:r>
            <a:r>
              <a:rPr kumimoji="1" lang="en-US" altLang="ja-JP" sz="1350" dirty="0">
                <a:solidFill>
                  <a:prstClr val="black"/>
                </a:solidFill>
                <a:latin typeface="游ゴシック" panose="020F0502020204030204"/>
                <a:ea typeface="游ゴシック" panose="020B0400000000000000" pitchFamily="50" charset="-128"/>
              </a:rPr>
              <a:t>, speaker = B </a:t>
            </a:r>
            <a:r>
              <a:rPr kumimoji="1" lang="ja-JP" altLang="en-US" sz="1350" dirty="0">
                <a:solidFill>
                  <a:prstClr val="black"/>
                </a:solidFill>
                <a:latin typeface="游ゴシック" panose="020F0502020204030204"/>
                <a:ea typeface="游ゴシック" panose="020B0400000000000000" pitchFamily="50" charset="-128"/>
              </a:rPr>
              <a:t>となる</a:t>
            </a:r>
            <a:r>
              <a:rPr kumimoji="1" lang="en-US" altLang="ja-JP" sz="1350" dirty="0">
                <a:solidFill>
                  <a:prstClr val="black"/>
                </a:solidFill>
                <a:latin typeface="游ゴシック" panose="020F0502020204030204"/>
                <a:ea typeface="游ゴシック" panose="020B0400000000000000" pitchFamily="50" charset="-128"/>
              </a:rPr>
              <a:t>.</a:t>
            </a:r>
          </a:p>
        </p:txBody>
      </p:sp>
      <p:grpSp>
        <p:nvGrpSpPr>
          <p:cNvPr id="11" name="グループ化 10">
            <a:extLst>
              <a:ext uri="{FF2B5EF4-FFF2-40B4-BE49-F238E27FC236}">
                <a16:creationId xmlns:a16="http://schemas.microsoft.com/office/drawing/2014/main" id="{A17F32F1-3CDB-4290-A0C1-7D4C54EAA944}"/>
              </a:ext>
            </a:extLst>
          </p:cNvPr>
          <p:cNvGrpSpPr/>
          <p:nvPr/>
        </p:nvGrpSpPr>
        <p:grpSpPr>
          <a:xfrm>
            <a:off x="856067" y="4323634"/>
            <a:ext cx="1469623" cy="1346629"/>
            <a:chOff x="1351146" y="3724225"/>
            <a:chExt cx="1959497" cy="1795505"/>
          </a:xfrm>
        </p:grpSpPr>
        <p:grpSp>
          <p:nvGrpSpPr>
            <p:cNvPr id="3" name="グループ化 2">
              <a:extLst>
                <a:ext uri="{FF2B5EF4-FFF2-40B4-BE49-F238E27FC236}">
                  <a16:creationId xmlns:a16="http://schemas.microsoft.com/office/drawing/2014/main" id="{02AAA655-5F89-45A1-ADFB-6642ADC07D6A}"/>
                </a:ext>
              </a:extLst>
            </p:cNvPr>
            <p:cNvGrpSpPr/>
            <p:nvPr/>
          </p:nvGrpSpPr>
          <p:grpSpPr>
            <a:xfrm>
              <a:off x="1351146" y="3724225"/>
              <a:ext cx="1959497" cy="1359651"/>
              <a:chOff x="712335" y="3624043"/>
              <a:chExt cx="1959497" cy="1359651"/>
            </a:xfrm>
          </p:grpSpPr>
          <p:pic>
            <p:nvPicPr>
              <p:cNvPr id="8" name="図 7" descr="挿絵 が含まれている画像&#10;&#10;自動的に生成された説明">
                <a:extLst>
                  <a:ext uri="{FF2B5EF4-FFF2-40B4-BE49-F238E27FC236}">
                    <a16:creationId xmlns:a16="http://schemas.microsoft.com/office/drawing/2014/main" id="{9E51FDC1-2CFC-4A43-BEEF-AA24433A5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35" y="3624043"/>
                <a:ext cx="1959497" cy="1359651"/>
              </a:xfrm>
              <a:prstGeom prst="rect">
                <a:avLst/>
              </a:prstGeom>
            </p:spPr>
          </p:pic>
          <p:sp>
            <p:nvSpPr>
              <p:cNvPr id="2" name="テキスト ボックス 1">
                <a:extLst>
                  <a:ext uri="{FF2B5EF4-FFF2-40B4-BE49-F238E27FC236}">
                    <a16:creationId xmlns:a16="http://schemas.microsoft.com/office/drawing/2014/main" id="{67C13BB3-7B76-4F28-A5FA-18C823F5812E}"/>
                  </a:ext>
                </a:extLst>
              </p:cNvPr>
              <p:cNvSpPr txBox="1"/>
              <p:nvPr/>
            </p:nvSpPr>
            <p:spPr>
              <a:xfrm>
                <a:off x="2265027" y="3733102"/>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眠い</a:t>
                </a:r>
              </a:p>
            </p:txBody>
          </p:sp>
          <p:sp>
            <p:nvSpPr>
              <p:cNvPr id="9" name="テキスト ボックス 8">
                <a:extLst>
                  <a:ext uri="{FF2B5EF4-FFF2-40B4-BE49-F238E27FC236}">
                    <a16:creationId xmlns:a16="http://schemas.microsoft.com/office/drawing/2014/main" id="{CD17A6C0-B8D4-4280-A2DD-33E01AE87916}"/>
                  </a:ext>
                </a:extLst>
              </p:cNvPr>
              <p:cNvSpPr txBox="1"/>
              <p:nvPr/>
            </p:nvSpPr>
            <p:spPr>
              <a:xfrm>
                <a:off x="1494638" y="3628427"/>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へぇ</a:t>
                </a:r>
              </a:p>
            </p:txBody>
          </p:sp>
        </p:grpSp>
        <p:sp>
          <p:nvSpPr>
            <p:cNvPr id="10" name="テキスト ボックス 9">
              <a:extLst>
                <a:ext uri="{FF2B5EF4-FFF2-40B4-BE49-F238E27FC236}">
                  <a16:creationId xmlns:a16="http://schemas.microsoft.com/office/drawing/2014/main" id="{64D5455F-DBA6-486B-87BD-8B2234BE583F}"/>
                </a:ext>
              </a:extLst>
            </p:cNvPr>
            <p:cNvSpPr txBox="1"/>
            <p:nvPr/>
          </p:nvSpPr>
          <p:spPr>
            <a:xfrm>
              <a:off x="1395217" y="5181175"/>
              <a:ext cx="1820410" cy="338555"/>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1&gt; case 1</a:t>
              </a:r>
              <a:endParaRPr kumimoji="1" lang="ja-JP" altLang="en-US" sz="1050" dirty="0">
                <a:solidFill>
                  <a:prstClr val="black"/>
                </a:solidFill>
                <a:latin typeface="游ゴシック" panose="020F0502020204030204"/>
                <a:ea typeface="游ゴシック" panose="020B0400000000000000" pitchFamily="50" charset="-128"/>
              </a:endParaRPr>
            </a:p>
          </p:txBody>
        </p:sp>
      </p:grpSp>
      <p:pic>
        <p:nvPicPr>
          <p:cNvPr id="12" name="図 11">
            <a:extLst>
              <a:ext uri="{FF2B5EF4-FFF2-40B4-BE49-F238E27FC236}">
                <a16:creationId xmlns:a16="http://schemas.microsoft.com/office/drawing/2014/main" id="{19C5C157-9A6A-416F-8B0E-0EB0F1AF1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700" y="4323636"/>
            <a:ext cx="1469623" cy="1019738"/>
          </a:xfrm>
          <a:prstGeom prst="rect">
            <a:avLst/>
          </a:prstGeom>
        </p:spPr>
      </p:pic>
      <p:sp>
        <p:nvSpPr>
          <p:cNvPr id="13" name="テキスト ボックス 12">
            <a:extLst>
              <a:ext uri="{FF2B5EF4-FFF2-40B4-BE49-F238E27FC236}">
                <a16:creationId xmlns:a16="http://schemas.microsoft.com/office/drawing/2014/main" id="{44F4A5EC-F1D9-4BF6-A728-F842CCBA05EF}"/>
              </a:ext>
            </a:extLst>
          </p:cNvPr>
          <p:cNvSpPr txBox="1"/>
          <p:nvPr/>
        </p:nvSpPr>
        <p:spPr>
          <a:xfrm>
            <a:off x="3181503" y="5416347"/>
            <a:ext cx="1365308" cy="253916"/>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2&gt; case 2</a:t>
            </a:r>
            <a:endParaRPr kumimoji="1" lang="ja-JP" altLang="en-US" sz="1050" dirty="0">
              <a:solidFill>
                <a:prstClr val="black"/>
              </a:solidFill>
              <a:latin typeface="游ゴシック" panose="020F0502020204030204"/>
              <a:ea typeface="游ゴシック" panose="020B0400000000000000" pitchFamily="50" charset="-128"/>
            </a:endParaRPr>
          </a:p>
        </p:txBody>
      </p:sp>
      <p:sp>
        <p:nvSpPr>
          <p:cNvPr id="16" name="テキスト ボックス 15">
            <a:extLst>
              <a:ext uri="{FF2B5EF4-FFF2-40B4-BE49-F238E27FC236}">
                <a16:creationId xmlns:a16="http://schemas.microsoft.com/office/drawing/2014/main" id="{A949F27F-CC98-4EBF-AA5F-85DEA2CD2EFF}"/>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7</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17" name="テキスト ボックス 16">
            <a:extLst>
              <a:ext uri="{FF2B5EF4-FFF2-40B4-BE49-F238E27FC236}">
                <a16:creationId xmlns:a16="http://schemas.microsoft.com/office/drawing/2014/main" id="{C622782E-C487-42BC-B27E-8233B900CBC0}"/>
              </a:ext>
            </a:extLst>
          </p:cNvPr>
          <p:cNvSpPr txBox="1"/>
          <p:nvPr/>
        </p:nvSpPr>
        <p:spPr>
          <a:xfrm>
            <a:off x="4525839" y="4383381"/>
            <a:ext cx="193996" cy="473206"/>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単位を</a:t>
            </a:r>
          </a:p>
        </p:txBody>
      </p:sp>
      <p:sp>
        <p:nvSpPr>
          <p:cNvPr id="18" name="テキスト ボックス 17">
            <a:extLst>
              <a:ext uri="{FF2B5EF4-FFF2-40B4-BE49-F238E27FC236}">
                <a16:creationId xmlns:a16="http://schemas.microsoft.com/office/drawing/2014/main" id="{6A558DD4-047D-450F-88B5-5276E99278DE}"/>
              </a:ext>
            </a:extLst>
          </p:cNvPr>
          <p:cNvSpPr txBox="1"/>
          <p:nvPr/>
        </p:nvSpPr>
        <p:spPr>
          <a:xfrm>
            <a:off x="4378005" y="4383381"/>
            <a:ext cx="193996" cy="842538"/>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落とすと</a:t>
            </a:r>
            <a:endParaRPr kumimoji="1" lang="en-US" altLang="ja-JP" sz="825" dirty="0">
              <a:solidFill>
                <a:prstClr val="black"/>
              </a:solidFill>
              <a:latin typeface="游ゴシック" panose="020F0502020204030204"/>
              <a:ea typeface="游ゴシック" panose="020B0400000000000000" pitchFamily="50" charset="-128"/>
            </a:endParaRPr>
          </a:p>
          <a:p>
            <a:pPr defTabSz="685800"/>
            <a:r>
              <a:rPr kumimoji="1" lang="ja-JP" altLang="en-US" sz="525" dirty="0">
                <a:solidFill>
                  <a:prstClr val="black"/>
                </a:solidFill>
                <a:latin typeface="游ゴシック" panose="020F0502020204030204"/>
                <a:ea typeface="游ゴシック" panose="020B0400000000000000" pitchFamily="50" charset="-128"/>
              </a:rPr>
              <a:t>・・・</a:t>
            </a:r>
          </a:p>
        </p:txBody>
      </p:sp>
      <p:sp>
        <p:nvSpPr>
          <p:cNvPr id="19" name="テキスト ボックス 18">
            <a:extLst>
              <a:ext uri="{FF2B5EF4-FFF2-40B4-BE49-F238E27FC236}">
                <a16:creationId xmlns:a16="http://schemas.microsoft.com/office/drawing/2014/main" id="{924B8D9F-42F6-4942-9809-C8E04D9FCA46}"/>
              </a:ext>
            </a:extLst>
          </p:cNvPr>
          <p:cNvSpPr txBox="1"/>
          <p:nvPr/>
        </p:nvSpPr>
        <p:spPr>
          <a:xfrm>
            <a:off x="3210272" y="4354190"/>
            <a:ext cx="257962" cy="600164"/>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ダッサ｜</a:t>
            </a:r>
          </a:p>
        </p:txBody>
      </p:sp>
      <p:sp>
        <p:nvSpPr>
          <p:cNvPr id="20" name="テキスト ボックス 19">
            <a:extLst>
              <a:ext uri="{FF2B5EF4-FFF2-40B4-BE49-F238E27FC236}">
                <a16:creationId xmlns:a16="http://schemas.microsoft.com/office/drawing/2014/main" id="{C259B081-2942-4185-A77E-93B12AE2BA35}"/>
              </a:ext>
            </a:extLst>
          </p:cNvPr>
          <p:cNvSpPr txBox="1"/>
          <p:nvPr/>
        </p:nvSpPr>
        <p:spPr>
          <a:xfrm>
            <a:off x="1231979" y="4068076"/>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6ABAC15A-4382-41AF-A83D-35EAABE34C79}"/>
              </a:ext>
            </a:extLst>
          </p:cNvPr>
          <p:cNvSpPr txBox="1"/>
          <p:nvPr/>
        </p:nvSpPr>
        <p:spPr>
          <a:xfrm>
            <a:off x="2237698" y="4214575"/>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B</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66926F2F-9287-4185-AC14-805FF7BC812B}"/>
              </a:ext>
            </a:extLst>
          </p:cNvPr>
          <p:cNvSpPr txBox="1"/>
          <p:nvPr/>
        </p:nvSpPr>
        <p:spPr>
          <a:xfrm>
            <a:off x="4575149" y="4150609"/>
            <a:ext cx="779125"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429F5CBC-E1A6-4D16-A71F-D90C91BED2EE}"/>
              </a:ext>
            </a:extLst>
          </p:cNvPr>
          <p:cNvSpPr txBox="1"/>
          <p:nvPr/>
        </p:nvSpPr>
        <p:spPr>
          <a:xfrm>
            <a:off x="3078671" y="4054443"/>
            <a:ext cx="779125"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3417593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記入例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168785" y="1533346"/>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32F85429-8FFF-4ACA-A60C-4FF971004CF0}"/>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8</a:t>
            </a:r>
            <a:endParaRPr kumimoji="1" lang="ja-JP" altLang="en-US" sz="1350" dirty="0">
              <a:solidFill>
                <a:prstClr val="black"/>
              </a:solidFill>
              <a:latin typeface="游ゴシック" panose="020F0502020204030204"/>
              <a:ea typeface="游ゴシック" panose="020B0400000000000000" pitchFamily="50" charset="-128"/>
            </a:endParaRPr>
          </a:p>
        </p:txBody>
      </p:sp>
      <p:grpSp>
        <p:nvGrpSpPr>
          <p:cNvPr id="30" name="グループ化 29">
            <a:extLst>
              <a:ext uri="{FF2B5EF4-FFF2-40B4-BE49-F238E27FC236}">
                <a16:creationId xmlns:a16="http://schemas.microsoft.com/office/drawing/2014/main" id="{34E8D6C1-F474-40F8-9EA8-868464C1F559}"/>
              </a:ext>
            </a:extLst>
          </p:cNvPr>
          <p:cNvGrpSpPr/>
          <p:nvPr/>
        </p:nvGrpSpPr>
        <p:grpSpPr>
          <a:xfrm>
            <a:off x="168785" y="1922449"/>
            <a:ext cx="2385829" cy="3315948"/>
            <a:chOff x="3400041" y="783640"/>
            <a:chExt cx="3988676" cy="5543667"/>
          </a:xfrm>
        </p:grpSpPr>
        <p:grpSp>
          <p:nvGrpSpPr>
            <p:cNvPr id="9" name="グループ化 8">
              <a:extLst>
                <a:ext uri="{FF2B5EF4-FFF2-40B4-BE49-F238E27FC236}">
                  <a16:creationId xmlns:a16="http://schemas.microsoft.com/office/drawing/2014/main" id="{E0A6DBC7-C646-489C-A63D-B980E77B08D1}"/>
                </a:ext>
              </a:extLst>
            </p:cNvPr>
            <p:cNvGrpSpPr/>
            <p:nvPr/>
          </p:nvGrpSpPr>
          <p:grpSpPr>
            <a:xfrm>
              <a:off x="5445243" y="783640"/>
              <a:ext cx="1943474" cy="5456826"/>
              <a:chOff x="1403734" y="448081"/>
              <a:chExt cx="1943474" cy="5456826"/>
            </a:xfrm>
          </p:grpSpPr>
          <p:grpSp>
            <p:nvGrpSpPr>
              <p:cNvPr id="10" name="グループ化 9">
                <a:extLst>
                  <a:ext uri="{FF2B5EF4-FFF2-40B4-BE49-F238E27FC236}">
                    <a16:creationId xmlns:a16="http://schemas.microsoft.com/office/drawing/2014/main" id="{18BF1EC8-B0BD-4C99-B892-941A7A1571F5}"/>
                  </a:ext>
                </a:extLst>
              </p:cNvPr>
              <p:cNvGrpSpPr/>
              <p:nvPr/>
            </p:nvGrpSpPr>
            <p:grpSpPr>
              <a:xfrm>
                <a:off x="1403734" y="448081"/>
                <a:ext cx="1866900" cy="5456826"/>
                <a:chOff x="1403734" y="448081"/>
                <a:chExt cx="1866900" cy="5456826"/>
              </a:xfrm>
            </p:grpSpPr>
            <p:pic>
              <p:nvPicPr>
                <p:cNvPr id="14" name="図 13" descr="挿絵 が含まれている画像&#10;&#10;自動的に生成された説明">
                  <a:extLst>
                    <a:ext uri="{FF2B5EF4-FFF2-40B4-BE49-F238E27FC236}">
                      <a16:creationId xmlns:a16="http://schemas.microsoft.com/office/drawing/2014/main" id="{1AE37087-8B34-4F6C-BA88-815A7AD34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34" y="448081"/>
                  <a:ext cx="1866900" cy="1295400"/>
                </a:xfrm>
                <a:prstGeom prst="rect">
                  <a:avLst/>
                </a:prstGeom>
              </p:spPr>
            </p:pic>
            <p:pic>
              <p:nvPicPr>
                <p:cNvPr id="15" name="図 14">
                  <a:extLst>
                    <a:ext uri="{FF2B5EF4-FFF2-40B4-BE49-F238E27FC236}">
                      <a16:creationId xmlns:a16="http://schemas.microsoft.com/office/drawing/2014/main" id="{277D04AD-9587-46BE-96F5-F526D0DD7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734" y="1835223"/>
                  <a:ext cx="1866900" cy="1295400"/>
                </a:xfrm>
                <a:prstGeom prst="rect">
                  <a:avLst/>
                </a:prstGeom>
              </p:spPr>
            </p:pic>
            <p:pic>
              <p:nvPicPr>
                <p:cNvPr id="16" name="図 15" descr="ロゴ&#10;&#10;自動的に生成された説明">
                  <a:extLst>
                    <a:ext uri="{FF2B5EF4-FFF2-40B4-BE49-F238E27FC236}">
                      <a16:creationId xmlns:a16="http://schemas.microsoft.com/office/drawing/2014/main" id="{EEBB5C90-1362-4E98-B388-606E95E49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734" y="3222365"/>
                  <a:ext cx="1866900" cy="1295400"/>
                </a:xfrm>
                <a:prstGeom prst="rect">
                  <a:avLst/>
                </a:prstGeom>
              </p:spPr>
            </p:pic>
            <p:pic>
              <p:nvPicPr>
                <p:cNvPr id="17" name="図 16">
                  <a:extLst>
                    <a:ext uri="{FF2B5EF4-FFF2-40B4-BE49-F238E27FC236}">
                      <a16:creationId xmlns:a16="http://schemas.microsoft.com/office/drawing/2014/main" id="{F76909DF-5B45-4B86-82F1-6A14025F6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734" y="4609507"/>
                  <a:ext cx="1866900" cy="1295400"/>
                </a:xfrm>
                <a:prstGeom prst="rect">
                  <a:avLst/>
                </a:prstGeom>
              </p:spPr>
            </p:pic>
          </p:grpSp>
          <p:sp>
            <p:nvSpPr>
              <p:cNvPr id="11" name="テキスト ボックス 10">
                <a:extLst>
                  <a:ext uri="{FF2B5EF4-FFF2-40B4-BE49-F238E27FC236}">
                    <a16:creationId xmlns:a16="http://schemas.microsoft.com/office/drawing/2014/main" id="{53F4D71E-AB82-4D0F-9E01-8EB6971CEF79}"/>
                  </a:ext>
                </a:extLst>
              </p:cNvPr>
              <p:cNvSpPr txBox="1"/>
              <p:nvPr/>
            </p:nvSpPr>
            <p:spPr>
              <a:xfrm>
                <a:off x="2827091"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id:0</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B3175B7B-A34B-42A6-A73A-5CA8DBC77295}"/>
                  </a:ext>
                </a:extLst>
              </p:cNvPr>
              <p:cNvSpPr txBox="1"/>
              <p:nvPr/>
            </p:nvSpPr>
            <p:spPr>
              <a:xfrm>
                <a:off x="2084136"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id:1</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F979EA6C-FBC5-4618-9E26-18F2F2E6A838}"/>
                  </a:ext>
                </a:extLst>
              </p:cNvPr>
              <p:cNvSpPr txBox="1"/>
              <p:nvPr/>
            </p:nvSpPr>
            <p:spPr>
              <a:xfrm>
                <a:off x="2750519" y="2236946"/>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id:2</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nvGrpSpPr>
            <p:cNvPr id="18" name="グループ化 17">
              <a:extLst>
                <a:ext uri="{FF2B5EF4-FFF2-40B4-BE49-F238E27FC236}">
                  <a16:creationId xmlns:a16="http://schemas.microsoft.com/office/drawing/2014/main" id="{677E7786-3D6A-4251-A721-F06309DE68B5}"/>
                </a:ext>
              </a:extLst>
            </p:cNvPr>
            <p:cNvGrpSpPr/>
            <p:nvPr/>
          </p:nvGrpSpPr>
          <p:grpSpPr>
            <a:xfrm>
              <a:off x="3400041" y="783640"/>
              <a:ext cx="2028425" cy="5543667"/>
              <a:chOff x="3627154" y="448081"/>
              <a:chExt cx="2028425" cy="5543667"/>
            </a:xfrm>
          </p:grpSpPr>
          <p:grpSp>
            <p:nvGrpSpPr>
              <p:cNvPr id="19" name="グループ化 18">
                <a:extLst>
                  <a:ext uri="{FF2B5EF4-FFF2-40B4-BE49-F238E27FC236}">
                    <a16:creationId xmlns:a16="http://schemas.microsoft.com/office/drawing/2014/main" id="{940C55AC-97B9-4F4F-872D-6B8844C42AF7}"/>
                  </a:ext>
                </a:extLst>
              </p:cNvPr>
              <p:cNvGrpSpPr/>
              <p:nvPr/>
            </p:nvGrpSpPr>
            <p:grpSpPr>
              <a:xfrm>
                <a:off x="3716305" y="448081"/>
                <a:ext cx="1866900" cy="5456826"/>
                <a:chOff x="3716305" y="448081"/>
                <a:chExt cx="1866900" cy="5456826"/>
              </a:xfrm>
            </p:grpSpPr>
            <p:pic>
              <p:nvPicPr>
                <p:cNvPr id="25" name="図 24">
                  <a:extLst>
                    <a:ext uri="{FF2B5EF4-FFF2-40B4-BE49-F238E27FC236}">
                      <a16:creationId xmlns:a16="http://schemas.microsoft.com/office/drawing/2014/main" id="{890E2F3E-626B-4481-9B77-9051ACB2A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6305" y="4609507"/>
                  <a:ext cx="1866900" cy="1295400"/>
                </a:xfrm>
                <a:prstGeom prst="rect">
                  <a:avLst/>
                </a:prstGeom>
              </p:spPr>
            </p:pic>
            <p:pic>
              <p:nvPicPr>
                <p:cNvPr id="26" name="図 25">
                  <a:extLst>
                    <a:ext uri="{FF2B5EF4-FFF2-40B4-BE49-F238E27FC236}">
                      <a16:creationId xmlns:a16="http://schemas.microsoft.com/office/drawing/2014/main" id="{66DEB568-5821-4703-B0F0-BACD2DF8B0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6305" y="448081"/>
                  <a:ext cx="1866900" cy="1295400"/>
                </a:xfrm>
                <a:prstGeom prst="rect">
                  <a:avLst/>
                </a:prstGeom>
              </p:spPr>
            </p:pic>
            <p:pic>
              <p:nvPicPr>
                <p:cNvPr id="27" name="図 26" descr="選手 が含まれている画像&#10;&#10;自動的に生成された説明">
                  <a:extLst>
                    <a:ext uri="{FF2B5EF4-FFF2-40B4-BE49-F238E27FC236}">
                      <a16:creationId xmlns:a16="http://schemas.microsoft.com/office/drawing/2014/main" id="{50DA686B-AA6F-4900-A705-4504A80A57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6305" y="1835223"/>
                  <a:ext cx="1866900" cy="1295400"/>
                </a:xfrm>
                <a:prstGeom prst="rect">
                  <a:avLst/>
                </a:prstGeom>
              </p:spPr>
            </p:pic>
            <p:pic>
              <p:nvPicPr>
                <p:cNvPr id="28" name="図 27">
                  <a:extLst>
                    <a:ext uri="{FF2B5EF4-FFF2-40B4-BE49-F238E27FC236}">
                      <a16:creationId xmlns:a16="http://schemas.microsoft.com/office/drawing/2014/main" id="{26FF1688-75C4-469E-8EAB-5291AE5414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305" y="3222365"/>
                  <a:ext cx="1866900" cy="1295400"/>
                </a:xfrm>
                <a:prstGeom prst="rect">
                  <a:avLst/>
                </a:prstGeom>
              </p:spPr>
            </p:pic>
          </p:grpSp>
          <p:sp>
            <p:nvSpPr>
              <p:cNvPr id="20" name="テキスト ボックス 19">
                <a:extLst>
                  <a:ext uri="{FF2B5EF4-FFF2-40B4-BE49-F238E27FC236}">
                    <a16:creationId xmlns:a16="http://schemas.microsoft.com/office/drawing/2014/main" id="{BE602FD6-D233-48BA-94B8-E87FA60FE0AC}"/>
                  </a:ext>
                </a:extLst>
              </p:cNvPr>
              <p:cNvSpPr txBox="1"/>
              <p:nvPr/>
            </p:nvSpPr>
            <p:spPr>
              <a:xfrm>
                <a:off x="3877113" y="235596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id:3</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0B8818A8-DCFC-4FA5-A533-B2BA62C93FA7}"/>
                  </a:ext>
                </a:extLst>
              </p:cNvPr>
              <p:cNvSpPr txBox="1"/>
              <p:nvPr/>
            </p:nvSpPr>
            <p:spPr>
              <a:xfrm>
                <a:off x="5135463" y="340784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id:4</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15C0D955-CBFE-49EE-8585-9F54D8E1C71D}"/>
                  </a:ext>
                </a:extLst>
              </p:cNvPr>
              <p:cNvSpPr txBox="1"/>
              <p:nvPr/>
            </p:nvSpPr>
            <p:spPr>
              <a:xfrm>
                <a:off x="5135463" y="5003290"/>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id:5</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EC2D246F-788E-4181-A77B-B23872B1A837}"/>
                  </a:ext>
                </a:extLst>
              </p:cNvPr>
              <p:cNvSpPr txBox="1"/>
              <p:nvPr/>
            </p:nvSpPr>
            <p:spPr>
              <a:xfrm>
                <a:off x="4389696" y="474937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id:6</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4" name="テキスト ボックス 23">
                <a:extLst>
                  <a:ext uri="{FF2B5EF4-FFF2-40B4-BE49-F238E27FC236}">
                    <a16:creationId xmlns:a16="http://schemas.microsoft.com/office/drawing/2014/main" id="{894E87AD-FB41-49EC-8EF1-485329DD1D26}"/>
                  </a:ext>
                </a:extLst>
              </p:cNvPr>
              <p:cNvSpPr txBox="1"/>
              <p:nvPr/>
            </p:nvSpPr>
            <p:spPr>
              <a:xfrm>
                <a:off x="3627154" y="5431964"/>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id:7</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pic>
        <p:nvPicPr>
          <p:cNvPr id="32" name="図 31" descr="グラフィカル ユーザー インターフェイス, テキスト, アプリケーション&#10;&#10;自動的に生成された説明">
            <a:extLst>
              <a:ext uri="{FF2B5EF4-FFF2-40B4-BE49-F238E27FC236}">
                <a16:creationId xmlns:a16="http://schemas.microsoft.com/office/drawing/2014/main" id="{A38FB41A-71F4-4F37-A6F5-7165BB13FC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0801" y="2295094"/>
            <a:ext cx="6271089" cy="2366831"/>
          </a:xfrm>
          <a:prstGeom prst="rect">
            <a:avLst/>
          </a:prstGeom>
        </p:spPr>
      </p:pic>
      <p:sp>
        <p:nvSpPr>
          <p:cNvPr id="33" name="正方形/長方形 32">
            <a:extLst>
              <a:ext uri="{FF2B5EF4-FFF2-40B4-BE49-F238E27FC236}">
                <a16:creationId xmlns:a16="http://schemas.microsoft.com/office/drawing/2014/main" id="{A130A0A9-7D06-4B0C-8689-839B88C6E9EE}"/>
              </a:ext>
            </a:extLst>
          </p:cNvPr>
          <p:cNvSpPr/>
          <p:nvPr/>
        </p:nvSpPr>
        <p:spPr>
          <a:xfrm>
            <a:off x="5845029" y="2574895"/>
            <a:ext cx="3076861" cy="207225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8C078F99-B39C-474E-8A5D-B16C934B8EF9}"/>
              </a:ext>
            </a:extLst>
          </p:cNvPr>
          <p:cNvSpPr txBox="1"/>
          <p:nvPr/>
        </p:nvSpPr>
        <p:spPr>
          <a:xfrm>
            <a:off x="5845029" y="4846216"/>
            <a:ext cx="3076861"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青枠で囲まれた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列について</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記入をお願いします</a:t>
            </a:r>
            <a:r>
              <a:rPr kumimoji="1" lang="en-US" altLang="ja-JP" sz="1350" dirty="0">
                <a:solidFill>
                  <a:prstClr val="black"/>
                </a:solidFill>
                <a:latin typeface="游ゴシック" panose="020F0502020204030204"/>
                <a:ea typeface="游ゴシック" panose="020B0400000000000000" pitchFamily="50" charset="-128"/>
              </a:rPr>
              <a:t>.</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35" name="正方形/長方形 34">
            <a:extLst>
              <a:ext uri="{FF2B5EF4-FFF2-40B4-BE49-F238E27FC236}">
                <a16:creationId xmlns:a16="http://schemas.microsoft.com/office/drawing/2014/main" id="{469013BE-5E40-438D-AF6F-BAAC94D6D364}"/>
              </a:ext>
            </a:extLst>
          </p:cNvPr>
          <p:cNvSpPr/>
          <p:nvPr/>
        </p:nvSpPr>
        <p:spPr>
          <a:xfrm>
            <a:off x="2900494" y="2574895"/>
            <a:ext cx="257961" cy="20722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cxnSp>
        <p:nvCxnSpPr>
          <p:cNvPr id="37" name="直線コネクタ 36">
            <a:extLst>
              <a:ext uri="{FF2B5EF4-FFF2-40B4-BE49-F238E27FC236}">
                <a16:creationId xmlns:a16="http://schemas.microsoft.com/office/drawing/2014/main" id="{8ABC8E8C-A859-4356-8A8D-E1B328BD98A2}"/>
              </a:ext>
            </a:extLst>
          </p:cNvPr>
          <p:cNvCxnSpPr>
            <a:cxnSpLocks/>
          </p:cNvCxnSpPr>
          <p:nvPr/>
        </p:nvCxnSpPr>
        <p:spPr>
          <a:xfrm>
            <a:off x="5889072" y="2992460"/>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B90BD300-0930-4C45-AE31-0DDC3EC6C094}"/>
              </a:ext>
            </a:extLst>
          </p:cNvPr>
          <p:cNvCxnSpPr>
            <a:cxnSpLocks/>
          </p:cNvCxnSpPr>
          <p:nvPr/>
        </p:nvCxnSpPr>
        <p:spPr>
          <a:xfrm>
            <a:off x="5889071" y="3683609"/>
            <a:ext cx="49075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53835BF-5969-4C38-9ABD-639A193BF13E}"/>
              </a:ext>
            </a:extLst>
          </p:cNvPr>
          <p:cNvCxnSpPr>
            <a:cxnSpLocks/>
          </p:cNvCxnSpPr>
          <p:nvPr/>
        </p:nvCxnSpPr>
        <p:spPr>
          <a:xfrm>
            <a:off x="5889072" y="4144898"/>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D158FA9-A5A0-498F-9FBC-6A7000EABD4A}"/>
              </a:ext>
            </a:extLst>
          </p:cNvPr>
          <p:cNvCxnSpPr>
            <a:cxnSpLocks/>
          </p:cNvCxnSpPr>
          <p:nvPr/>
        </p:nvCxnSpPr>
        <p:spPr>
          <a:xfrm flipV="1">
            <a:off x="6116623" y="2072643"/>
            <a:ext cx="263205" cy="739454"/>
          </a:xfrm>
          <a:prstGeom prst="line">
            <a:avLst/>
          </a:prstGeom>
          <a:ln w="28575">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A51A330-D52C-4DE8-9434-627740E055EA}"/>
              </a:ext>
            </a:extLst>
          </p:cNvPr>
          <p:cNvSpPr txBox="1"/>
          <p:nvPr/>
        </p:nvSpPr>
        <p:spPr>
          <a:xfrm>
            <a:off x="6366762" y="1519327"/>
            <a:ext cx="1834197"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自分で登場人物の</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名前を決める</a:t>
            </a:r>
          </a:p>
        </p:txBody>
      </p:sp>
    </p:spTree>
    <p:extLst>
      <p:ext uri="{BB962C8B-B14F-4D97-AF65-F5344CB8AC3E}">
        <p14:creationId xmlns:p14="http://schemas.microsoft.com/office/powerpoint/2010/main" val="33769210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2FDA1-5A69-4DE6-AAD3-2F8917C289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5626CE8-899E-4B8C-B5E5-604DF177C6AE}"/>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493D028-2BA0-4CDF-9B93-86CA0E878328}"/>
              </a:ext>
            </a:extLst>
          </p:cNvPr>
          <p:cNvSpPr>
            <a:spLocks noGrp="1"/>
          </p:cNvSpPr>
          <p:nvPr>
            <p:ph type="sldNum" sz="quarter" idx="12"/>
          </p:nvPr>
        </p:nvSpPr>
        <p:spPr/>
        <p:txBody>
          <a:bodyPr/>
          <a:lstStyle/>
          <a:p>
            <a:fld id="{84E5AB44-6C43-4864-84E5-D75B94A07FCF}" type="slidenum">
              <a:rPr kumimoji="1" lang="ja-JP" altLang="en-US" smtClean="0"/>
              <a:pPr/>
              <a:t>66</a:t>
            </a:fld>
            <a:endParaRPr kumimoji="1" lang="ja-JP" altLang="en-US" dirty="0"/>
          </a:p>
        </p:txBody>
      </p:sp>
    </p:spTree>
    <p:extLst>
      <p:ext uri="{BB962C8B-B14F-4D97-AF65-F5344CB8AC3E}">
        <p14:creationId xmlns:p14="http://schemas.microsoft.com/office/powerpoint/2010/main" val="3718464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32899558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69</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6">
                    <a:lumMod val="60000"/>
                    <a:lumOff val="40000"/>
                  </a:schemeClr>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2293354" y="2819338"/>
            <a:ext cx="772666" cy="70866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9713182-CAB3-404A-9631-FEF29FEC59CD}"/>
              </a:ext>
            </a:extLst>
          </p:cNvPr>
          <p:cNvSpPr/>
          <p:nvPr/>
        </p:nvSpPr>
        <p:spPr>
          <a:xfrm>
            <a:off x="2093265" y="2780334"/>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912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2617241"/>
          </a:xfrm>
        </p:spPr>
        <p:txBody>
          <a:bodyPr>
            <a:normAutofit fontScale="92500" lnSpcReduction="20000"/>
          </a:bodyPr>
          <a:lstStyle/>
          <a:p>
            <a:pPr marL="0" indent="0">
              <a:buNone/>
            </a:pPr>
            <a:r>
              <a:rPr lang="en-US" altLang="ja-JP" sz="2800" dirty="0">
                <a:solidFill>
                  <a:schemeClr val="tx1">
                    <a:lumMod val="95000"/>
                  </a:schemeClr>
                </a:solidFill>
              </a:rPr>
              <a:t>[</a:t>
            </a:r>
            <a:r>
              <a:rPr lang="ja-JP" altLang="en-US" sz="2800" dirty="0">
                <a:solidFill>
                  <a:schemeClr val="tx1">
                    <a:lumMod val="95000"/>
                  </a:schemeClr>
                </a:solidFill>
              </a:rPr>
              <a:t>研究目的</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人工知能を用いた漫画の内容理解</a:t>
            </a:r>
            <a:endParaRPr lang="en-US" altLang="ja-JP" sz="2800" dirty="0">
              <a:solidFill>
                <a:schemeClr val="tx1">
                  <a:lumMod val="95000"/>
                </a:schemeClr>
              </a:solidFill>
            </a:endParaRPr>
          </a:p>
          <a:p>
            <a:pPr marL="0" indent="0">
              <a:buNone/>
            </a:pPr>
            <a:endParaRPr lang="en-US" altLang="ja-JP" sz="1300" dirty="0">
              <a:solidFill>
                <a:schemeClr val="tx1">
                  <a:lumMod val="95000"/>
                </a:schemeClr>
              </a:solidFill>
            </a:endParaRPr>
          </a:p>
          <a:p>
            <a:pPr marL="0" indent="0">
              <a:buNone/>
            </a:pPr>
            <a:r>
              <a:rPr lang="en-US" altLang="ja-JP" sz="2800" dirty="0">
                <a:solidFill>
                  <a:schemeClr val="tx1">
                    <a:lumMod val="95000"/>
                  </a:schemeClr>
                </a:solidFill>
              </a:rPr>
              <a:t>[</a:t>
            </a:r>
            <a:r>
              <a:rPr lang="ja-JP" altLang="en-US" sz="2800" dirty="0">
                <a:solidFill>
                  <a:schemeClr val="tx1">
                    <a:lumMod val="95000"/>
                  </a:schemeClr>
                </a:solidFill>
              </a:rPr>
              <a:t>タスク</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漫画における</a:t>
            </a:r>
            <a:endParaRPr lang="en-US" altLang="ja-JP" sz="2800" dirty="0">
              <a:solidFill>
                <a:schemeClr val="tx1">
                  <a:lumMod val="95000"/>
                </a:schemeClr>
              </a:solidFill>
            </a:endParaRPr>
          </a:p>
          <a:p>
            <a:pPr marL="0" indent="0">
              <a:buNone/>
            </a:pPr>
            <a:r>
              <a:rPr lang="ja-JP" altLang="en-US" sz="2800" dirty="0">
                <a:solidFill>
                  <a:schemeClr val="tx1">
                    <a:lumMod val="95000"/>
                  </a:schemeClr>
                </a:solidFill>
              </a:rPr>
              <a:t>キャラクタのセリフの</a:t>
            </a:r>
            <a:r>
              <a:rPr lang="ja-JP" altLang="en-US" sz="2800" b="1" dirty="0">
                <a:solidFill>
                  <a:srgbClr val="F4B54B"/>
                </a:solidFill>
              </a:rPr>
              <a:t>感情推定</a:t>
            </a:r>
            <a:endParaRPr lang="en-US" altLang="ja-JP" sz="28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 </a:t>
            </a:r>
            <a:r>
              <a:rPr lang="en-US" altLang="ja-JP" sz="3200" dirty="0">
                <a:solidFill>
                  <a:schemeClr val="tx1"/>
                </a:solidFill>
              </a:rPr>
              <a:t>(GPU : USAGI)</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87</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88</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89</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54226"/>
            <a:ext cx="7429499" cy="2064549"/>
          </a:xfrm>
        </p:spPr>
        <p:txBody>
          <a:bodyPr>
            <a:normAutofit/>
          </a:bodyPr>
          <a:lstStyle/>
          <a:p>
            <a:pPr marL="0" indent="0">
              <a:buNone/>
            </a:pPr>
            <a:r>
              <a:rPr lang="en-US" altLang="ja-JP" sz="2800" dirty="0"/>
              <a:t>[</a:t>
            </a:r>
            <a:r>
              <a:rPr lang="ja-JP" altLang="en-US" sz="2800" dirty="0"/>
              <a:t>アプローチ</a:t>
            </a:r>
            <a:r>
              <a:rPr lang="en-US" altLang="ja-JP" sz="2800" dirty="0"/>
              <a:t>]</a:t>
            </a:r>
          </a:p>
          <a:p>
            <a:pPr marL="514350" indent="-514350">
              <a:buAutoNum type="arabicPeriod"/>
            </a:pPr>
            <a:r>
              <a:rPr lang="ja-JP" altLang="en-US" sz="2800" dirty="0">
                <a:solidFill>
                  <a:schemeClr val="accent3">
                    <a:lumMod val="60000"/>
                    <a:lumOff val="40000"/>
                  </a:schemeClr>
                </a:solidFill>
              </a:rPr>
              <a:t>自然言語</a:t>
            </a:r>
            <a:r>
              <a:rPr lang="ja-JP" altLang="en-US" sz="2800" dirty="0"/>
              <a:t>処理のみを用いた推定</a:t>
            </a:r>
            <a:endParaRPr lang="en-US" altLang="ja-JP" sz="2800" dirty="0"/>
          </a:p>
          <a:p>
            <a:pPr marL="514350" indent="-514350">
              <a:buAutoNum type="arabicPeriod"/>
            </a:pPr>
            <a:r>
              <a:rPr lang="ja-JP" altLang="en-US" sz="2800" dirty="0">
                <a:solidFill>
                  <a:schemeClr val="accent6">
                    <a:lumMod val="60000"/>
                    <a:lumOff val="40000"/>
                  </a:schemeClr>
                </a:solidFill>
              </a:rPr>
              <a:t>画像</a:t>
            </a:r>
            <a:r>
              <a:rPr lang="ja-JP" altLang="en-US" sz="2800" dirty="0"/>
              <a:t>情報を加えたマルチモーダルな推定</a:t>
            </a:r>
            <a:endParaRPr lang="en-US" altLang="ja-JP" sz="2800" dirty="0"/>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
        <p:nvSpPr>
          <p:cNvPr id="12" name="正方形/長方形 11">
            <a:extLst>
              <a:ext uri="{FF2B5EF4-FFF2-40B4-BE49-F238E27FC236}">
                <a16:creationId xmlns:a16="http://schemas.microsoft.com/office/drawing/2014/main" id="{37779C07-5491-4C6E-B5FC-F80275A9DAF2}"/>
              </a:ext>
            </a:extLst>
          </p:cNvPr>
          <p:cNvSpPr/>
          <p:nvPr/>
        </p:nvSpPr>
        <p:spPr>
          <a:xfrm>
            <a:off x="2713435" y="5065478"/>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1160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通常ツイートデータ</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リプライデータ</a:t>
            </a:r>
            <a:endParaRPr kumimoji="1" lang="en-US" altLang="ja-JP" sz="2000"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95</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96</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43494</TotalTime>
  <Words>8523</Words>
  <Application>Microsoft Office PowerPoint</Application>
  <PresentationFormat>画面に合わせる (4:3)</PresentationFormat>
  <Paragraphs>1640</Paragraphs>
  <Slides>96</Slides>
  <Notes>75</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96</vt:i4>
      </vt:variant>
    </vt:vector>
  </HeadingPairs>
  <TitlesOfParts>
    <vt:vector size="111" baseType="lpstr">
      <vt:lpstr>CMR10</vt:lpstr>
      <vt:lpstr>CMR9</vt:lpstr>
      <vt:lpstr>CMTI10</vt:lpstr>
      <vt:lpstr>HaranoAjiGothic-Medium-Identity-H</vt:lpstr>
      <vt:lpstr>HaranoAjiMincho-Regular-Identity-H</vt:lpstr>
      <vt:lpstr>Meiryo UI</vt:lpstr>
      <vt:lpstr>ＭＳ ゴシック</vt:lpstr>
      <vt:lpstr>游ゴシック</vt:lpstr>
      <vt:lpstr>游ゴシック Light</vt:lpstr>
      <vt:lpstr>Arial</vt:lpstr>
      <vt:lpstr>Cambria Math</vt:lpstr>
      <vt:lpstr>Century Gothic</vt:lpstr>
      <vt:lpstr>Wingdings</vt:lpstr>
      <vt:lpstr>メッシュ</vt:lpstr>
      <vt:lpstr>Office テーマ</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漫画のセリフの マルチモーダルな感情推定手法</vt:lpstr>
      <vt:lpstr>漫画のセリフの マルチモーダルな感情推定手法</vt:lpstr>
      <vt:lpstr>発表の流れ</vt:lpstr>
      <vt:lpstr>4 コマ漫画ストーリーデータセット</vt:lpstr>
      <vt:lpstr>・感情ラベル (全 8 種類)</vt:lpstr>
      <vt:lpstr>・感情ラベル (全 7 種類)</vt:lpstr>
      <vt:lpstr>Data Augmentation</vt:lpstr>
      <vt:lpstr>BERT</vt:lpstr>
      <vt:lpstr>BERT</vt:lpstr>
      <vt:lpstr>Illustrarion2Vec</vt:lpstr>
      <vt:lpstr>発表の流れ</vt:lpstr>
      <vt:lpstr>実験</vt:lpstr>
      <vt:lpstr>実験</vt:lpstr>
      <vt:lpstr>実験 1 : セリフ 1 文のみを入力とする感情推定 </vt:lpstr>
      <vt:lpstr>実験 2 :マルチモーダルな感情推定の検討</vt:lpstr>
      <vt:lpstr>実験設定 (実験 1 ・２)</vt:lpstr>
      <vt:lpstr>データ数</vt:lpstr>
      <vt:lpstr>パラメータ</vt:lpstr>
      <vt:lpstr>発表の流れ</vt:lpstr>
      <vt:lpstr>実験 1</vt:lpstr>
      <vt:lpstr>実験 2</vt:lpstr>
      <vt:lpstr>実験 2 : マルチモーダル化による影響</vt:lpstr>
      <vt:lpstr>発表の流れ</vt:lpstr>
      <vt:lpstr>まとめ</vt:lpstr>
      <vt:lpstr>今後の課題</vt:lpstr>
      <vt:lpstr>今後の課題</vt:lpstr>
      <vt:lpstr>PowerPoint プレゼンテーション</vt:lpstr>
      <vt:lpstr>PowerPoint プレゼンテーション</vt:lpstr>
      <vt:lpstr>PowerPoint プレゼンテーション</vt:lpstr>
      <vt:lpstr>PowerPoint プレゼンテーション</vt:lpstr>
      <vt:lpstr>4 コマ漫画に関する研究</vt:lpstr>
      <vt:lpstr>実験 1　学習推移 </vt:lpstr>
      <vt:lpstr>実験 ２　学習推移 </vt:lpstr>
      <vt:lpstr>今後の課題</vt:lpstr>
      <vt:lpstr>はじめに</vt:lpstr>
      <vt:lpstr>その他の課題</vt:lpstr>
      <vt:lpstr>Word2Vec</vt:lpstr>
      <vt:lpstr>Doc2Vec</vt:lpstr>
      <vt:lpstr>Long short-term memory (LSTM)</vt:lpstr>
      <vt:lpstr>BERT</vt:lpstr>
      <vt:lpstr>BERT</vt:lpstr>
      <vt:lpstr>Illustrarion2Vec</vt:lpstr>
      <vt:lpstr>未知語率 (juman++ サブワード化なし)</vt:lpstr>
      <vt:lpstr>未知語率 (juman++ サブワード化あり)</vt:lpstr>
      <vt:lpstr>VGG</vt:lpstr>
      <vt:lpstr>Self-Attention</vt:lpstr>
      <vt:lpstr>Manga109</vt:lpstr>
      <vt:lpstr>4 コマ漫画ストーリー データセットの拡張に関する協力のお願い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4 コマ漫画における キャラクタのセリフの感情推定 </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PowerPoint プレゼンテーション</vt:lpstr>
      <vt:lpstr>パラメータ（識別器）</vt:lpstr>
      <vt:lpstr>実験 2</vt:lpstr>
      <vt:lpstr>実験 2</vt:lpstr>
      <vt:lpstr>実験　学習時間 (GPU : USAGI)</vt:lpstr>
      <vt:lpstr>今後の課題</vt:lpstr>
      <vt:lpstr>今後の課題</vt:lpstr>
      <vt:lpstr>4 コマ漫画ストーリーデータセットの拡張</vt:lpstr>
      <vt:lpstr>未知語率 (juman++ サブワード化あり)</vt:lpstr>
      <vt:lpstr>Data Augmentation の妥当性</vt:lpstr>
      <vt:lpstr>Data Augmentation の妥当性</vt:lpstr>
      <vt:lpstr>Data Augmentation の妥当性</vt:lpstr>
      <vt:lpstr>今後の課題</vt:lpstr>
      <vt:lpstr>今後の課題</vt:lpstr>
      <vt:lpstr>今後の課題</vt:lpstr>
      <vt:lpstr>今後の課題</vt:lpstr>
      <vt:lpstr>PowerPoint プレゼンテーション</vt:lpstr>
      <vt:lpstr>PowerPoint プレゼンテーション</vt:lpstr>
      <vt:lpstr>BERT への入力形式 改善案</vt:lpstr>
      <vt:lpstr>実験設定 (実験 1 ・２)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816</cp:revision>
  <dcterms:created xsi:type="dcterms:W3CDTF">2020-01-13T19:40:26Z</dcterms:created>
  <dcterms:modified xsi:type="dcterms:W3CDTF">2021-02-15T14:47:53Z</dcterms:modified>
</cp:coreProperties>
</file>